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77" r:id="rId3"/>
    <p:sldId id="257" r:id="rId4"/>
    <p:sldId id="262" r:id="rId5"/>
    <p:sldId id="259" r:id="rId6"/>
    <p:sldId id="260" r:id="rId7"/>
    <p:sldId id="261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2" r:id="rId16"/>
    <p:sldId id="273" r:id="rId17"/>
    <p:sldId id="274" r:id="rId18"/>
    <p:sldId id="270" r:id="rId19"/>
    <p:sldId id="271" r:id="rId20"/>
    <p:sldId id="275" r:id="rId21"/>
    <p:sldId id="276" r:id="rId22"/>
    <p:sldId id="278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7BE80-06F7-49BF-A501-AD608D984DB4}" type="datetimeFigureOut">
              <a:rPr lang="ru-RU" smtClean="0"/>
              <a:t>25.02.2015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529D2945-C6BF-456F-AD8F-3637DBFC457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7BE80-06F7-49BF-A501-AD608D984DB4}" type="datetimeFigureOut">
              <a:rPr lang="ru-RU" smtClean="0"/>
              <a:t>25.02.2015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D2945-C6BF-456F-AD8F-3637DBFC457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7BE80-06F7-49BF-A501-AD608D984DB4}" type="datetimeFigureOut">
              <a:rPr lang="ru-RU" smtClean="0"/>
              <a:t>25.02.2015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D2945-C6BF-456F-AD8F-3637DBFC457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Объект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7BE80-06F7-49BF-A501-AD608D984DB4}" type="datetimeFigureOut">
              <a:rPr lang="ru-RU" smtClean="0"/>
              <a:t>25.02.2015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529D2945-C6BF-456F-AD8F-3637DBFC457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7BE80-06F7-49BF-A501-AD608D984DB4}" type="datetimeFigureOut">
              <a:rPr lang="ru-RU" smtClean="0"/>
              <a:t>25.02.2015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D2945-C6BF-456F-AD8F-3637DBFC4579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7BE80-06F7-49BF-A501-AD608D984DB4}" type="datetimeFigureOut">
              <a:rPr lang="ru-RU" smtClean="0"/>
              <a:t>25.02.2015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D2945-C6BF-456F-AD8F-3637DBFC457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Объект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7BE80-06F7-49BF-A501-AD608D984DB4}" type="datetimeFigureOut">
              <a:rPr lang="ru-RU" smtClean="0"/>
              <a:t>25.02.2015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529D2945-C6BF-456F-AD8F-3637DBFC4579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7BE80-06F7-49BF-A501-AD608D984DB4}" type="datetimeFigureOut">
              <a:rPr lang="ru-RU" smtClean="0"/>
              <a:t>25.02.2015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D2945-C6BF-456F-AD8F-3637DBFC457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7BE80-06F7-49BF-A501-AD608D984DB4}" type="datetimeFigureOut">
              <a:rPr lang="ru-RU" smtClean="0"/>
              <a:t>25.02.2015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D2945-C6BF-456F-AD8F-3637DBFC457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7BE80-06F7-49BF-A501-AD608D984DB4}" type="datetimeFigureOut">
              <a:rPr lang="ru-RU" smtClean="0"/>
              <a:t>25.02.2015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D2945-C6BF-456F-AD8F-3637DBFC457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7BE80-06F7-49BF-A501-AD608D984DB4}" type="datetimeFigureOut">
              <a:rPr lang="ru-RU" smtClean="0"/>
              <a:t>25.02.2015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D2945-C6BF-456F-AD8F-3637DBFC4579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C027BE80-06F7-49BF-A501-AD608D984DB4}" type="datetimeFigureOut">
              <a:rPr lang="ru-RU" smtClean="0"/>
              <a:t>25.02.2015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29D2945-C6BF-456F-AD8F-3637DBFC4579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>
          <a:xfrm>
            <a:off x="467544" y="1556793"/>
            <a:ext cx="8371656" cy="4518994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Аргументация экзаменуемым</a:t>
            </a:r>
            <a:br>
              <a:rPr lang="ru-RU" dirty="0" smtClean="0">
                <a:solidFill>
                  <a:srgbClr val="C00000"/>
                </a:solidFill>
              </a:rPr>
            </a:br>
            <a:r>
              <a:rPr lang="ru-RU" dirty="0" smtClean="0">
                <a:solidFill>
                  <a:srgbClr val="C00000"/>
                </a:solidFill>
              </a:rPr>
              <a:t>собственного мнения</a:t>
            </a:r>
            <a:br>
              <a:rPr lang="ru-RU" dirty="0" smtClean="0">
                <a:solidFill>
                  <a:srgbClr val="C00000"/>
                </a:solidFill>
              </a:rPr>
            </a:br>
            <a:r>
              <a:rPr lang="ru-RU" dirty="0" smtClean="0">
                <a:solidFill>
                  <a:srgbClr val="C00000"/>
                </a:solidFill>
              </a:rPr>
              <a:t>по проблеме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86579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692696"/>
            <a:ext cx="7848872" cy="57723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000" b="1" dirty="0" smtClean="0">
                <a:solidFill>
                  <a:srgbClr val="C00000"/>
                </a:solidFill>
                <a:effectLst/>
                <a:latin typeface="Calibri"/>
                <a:ea typeface="Calibri"/>
                <a:cs typeface="Times New Roman"/>
              </a:rPr>
              <a:t>                                 Б. Васильев «Летят мои кони…»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b="1" dirty="0" smtClean="0">
                <a:effectLst/>
                <a:latin typeface="Calibri"/>
                <a:ea typeface="Calibri"/>
                <a:cs typeface="Times New Roman"/>
              </a:rPr>
              <a:t>                                                  Проблемы:</a:t>
            </a:r>
            <a:endParaRPr lang="ru-RU" sz="1400" b="1" dirty="0" smtClean="0">
              <a:effectLst/>
              <a:latin typeface="Calibri"/>
              <a:ea typeface="Calibri"/>
              <a:cs typeface="Times New Roman"/>
            </a:endParaRPr>
          </a:p>
          <a:p>
            <a:pPr marL="285750" indent="-285750">
              <a:lnSpc>
                <a:spcPct val="115000"/>
              </a:lnSpc>
              <a:spcAft>
                <a:spcPts val="1000"/>
              </a:spcAft>
              <a:buFont typeface="Arial" pitchFamily="34" charset="0"/>
              <a:buChar char="•"/>
            </a:pPr>
            <a:r>
              <a:rPr lang="ru-RU" i="1" dirty="0" smtClean="0">
                <a:solidFill>
                  <a:srgbClr val="002060"/>
                </a:solidFill>
                <a:effectLst/>
                <a:latin typeface="Calibri"/>
                <a:ea typeface="Calibri"/>
                <a:cs typeface="Times New Roman"/>
              </a:rPr>
              <a:t>Любови к родине;</a:t>
            </a:r>
            <a:endParaRPr lang="ru-RU" sz="1400" i="1" dirty="0" smtClean="0">
              <a:solidFill>
                <a:srgbClr val="002060"/>
              </a:solidFill>
              <a:effectLst/>
              <a:latin typeface="Calibri"/>
              <a:ea typeface="Calibri"/>
              <a:cs typeface="Times New Roman"/>
            </a:endParaRPr>
          </a:p>
          <a:p>
            <a:pPr marL="285750" indent="-285750">
              <a:lnSpc>
                <a:spcPct val="115000"/>
              </a:lnSpc>
              <a:spcAft>
                <a:spcPts val="1000"/>
              </a:spcAft>
              <a:buFont typeface="Arial" pitchFamily="34" charset="0"/>
              <a:buChar char="•"/>
            </a:pPr>
            <a:r>
              <a:rPr lang="ru-RU" i="1" dirty="0" smtClean="0">
                <a:solidFill>
                  <a:srgbClr val="002060"/>
                </a:solidFill>
                <a:effectLst/>
                <a:latin typeface="Calibri"/>
                <a:ea typeface="Calibri"/>
                <a:cs typeface="Times New Roman"/>
              </a:rPr>
              <a:t>Интернационализма;</a:t>
            </a:r>
            <a:endParaRPr lang="ru-RU" sz="1400" i="1" dirty="0" smtClean="0">
              <a:solidFill>
                <a:srgbClr val="002060"/>
              </a:solidFill>
              <a:effectLst/>
              <a:latin typeface="Calibri"/>
              <a:ea typeface="Calibri"/>
              <a:cs typeface="Times New Roman"/>
            </a:endParaRPr>
          </a:p>
          <a:p>
            <a:pPr marL="285750" indent="-285750">
              <a:lnSpc>
                <a:spcPct val="115000"/>
              </a:lnSpc>
              <a:spcAft>
                <a:spcPts val="1000"/>
              </a:spcAft>
              <a:buFont typeface="Arial" pitchFamily="34" charset="0"/>
              <a:buChar char="•"/>
            </a:pPr>
            <a:r>
              <a:rPr lang="ru-RU" i="1" dirty="0" smtClean="0">
                <a:solidFill>
                  <a:srgbClr val="002060"/>
                </a:solidFill>
                <a:effectLst/>
                <a:latin typeface="Calibri"/>
                <a:ea typeface="Calibri"/>
                <a:cs typeface="Times New Roman"/>
              </a:rPr>
              <a:t>Памяти о своих истоках, о своем детстве;</a:t>
            </a:r>
            <a:endParaRPr lang="ru-RU" sz="1400" i="1" dirty="0" smtClean="0">
              <a:solidFill>
                <a:srgbClr val="002060"/>
              </a:solidFill>
              <a:effectLst/>
              <a:latin typeface="Calibri"/>
              <a:ea typeface="Calibri"/>
              <a:cs typeface="Times New Roman"/>
            </a:endParaRPr>
          </a:p>
          <a:p>
            <a:pPr marL="285750" indent="-285750">
              <a:lnSpc>
                <a:spcPct val="115000"/>
              </a:lnSpc>
              <a:spcAft>
                <a:spcPts val="1000"/>
              </a:spcAft>
              <a:buFont typeface="Arial" pitchFamily="34" charset="0"/>
              <a:buChar char="•"/>
            </a:pPr>
            <a:r>
              <a:rPr lang="ru-RU" i="1" dirty="0" smtClean="0">
                <a:solidFill>
                  <a:srgbClr val="002060"/>
                </a:solidFill>
                <a:effectLst/>
                <a:latin typeface="Calibri"/>
                <a:ea typeface="Calibri"/>
                <a:cs typeface="Times New Roman"/>
              </a:rPr>
              <a:t> Роли детства в жизни человека;</a:t>
            </a:r>
            <a:endParaRPr lang="ru-RU" sz="1400" i="1" dirty="0" smtClean="0">
              <a:solidFill>
                <a:srgbClr val="002060"/>
              </a:solidFill>
              <a:effectLst/>
              <a:latin typeface="Calibri"/>
              <a:ea typeface="Calibri"/>
              <a:cs typeface="Times New Roman"/>
            </a:endParaRPr>
          </a:p>
          <a:p>
            <a:pPr marL="285750" indent="-285750">
              <a:lnSpc>
                <a:spcPct val="115000"/>
              </a:lnSpc>
              <a:spcAft>
                <a:spcPts val="1000"/>
              </a:spcAft>
              <a:buFont typeface="Arial" pitchFamily="34" charset="0"/>
              <a:buChar char="•"/>
            </a:pPr>
            <a:r>
              <a:rPr lang="ru-RU" i="1" dirty="0" smtClean="0">
                <a:solidFill>
                  <a:srgbClr val="002060"/>
                </a:solidFill>
                <a:effectLst/>
                <a:latin typeface="Calibri"/>
                <a:ea typeface="Calibri"/>
                <a:cs typeface="Times New Roman"/>
              </a:rPr>
              <a:t>Исторической памяти;</a:t>
            </a:r>
            <a:endParaRPr lang="ru-RU" sz="1400" i="1" dirty="0" smtClean="0">
              <a:solidFill>
                <a:srgbClr val="002060"/>
              </a:solidFill>
              <a:effectLst/>
              <a:latin typeface="Calibri"/>
              <a:ea typeface="Calibri"/>
              <a:cs typeface="Times New Roman"/>
            </a:endParaRPr>
          </a:p>
          <a:p>
            <a:pPr marL="285750" indent="-285750">
              <a:lnSpc>
                <a:spcPct val="115000"/>
              </a:lnSpc>
              <a:spcAft>
                <a:spcPts val="1000"/>
              </a:spcAft>
              <a:buFont typeface="Arial" pitchFamily="34" charset="0"/>
              <a:buChar char="•"/>
            </a:pPr>
            <a:r>
              <a:rPr lang="ru-RU" i="1" dirty="0" smtClean="0">
                <a:solidFill>
                  <a:srgbClr val="002060"/>
                </a:solidFill>
                <a:effectLst/>
                <a:latin typeface="Calibri"/>
                <a:ea typeface="Calibri"/>
                <a:cs typeface="Times New Roman"/>
              </a:rPr>
              <a:t> Добра и сострадания;</a:t>
            </a:r>
            <a:endParaRPr lang="ru-RU" sz="1400" i="1" dirty="0" smtClean="0">
              <a:solidFill>
                <a:srgbClr val="002060"/>
              </a:solidFill>
              <a:effectLst/>
              <a:latin typeface="Calibri"/>
              <a:ea typeface="Calibri"/>
              <a:cs typeface="Times New Roman"/>
            </a:endParaRPr>
          </a:p>
          <a:p>
            <a:pPr marL="285750" indent="-285750">
              <a:lnSpc>
                <a:spcPct val="115000"/>
              </a:lnSpc>
              <a:spcAft>
                <a:spcPts val="1000"/>
              </a:spcAft>
              <a:buFont typeface="Arial" pitchFamily="34" charset="0"/>
              <a:buChar char="•"/>
            </a:pPr>
            <a:r>
              <a:rPr lang="ru-RU" i="1" dirty="0" smtClean="0">
                <a:solidFill>
                  <a:srgbClr val="002060"/>
                </a:solidFill>
                <a:effectLst/>
                <a:latin typeface="Calibri"/>
                <a:ea typeface="Calibri"/>
                <a:cs typeface="Times New Roman"/>
              </a:rPr>
              <a:t>Дружбы, взаимопомощи;</a:t>
            </a:r>
            <a:endParaRPr lang="ru-RU" sz="1400" i="1" dirty="0" smtClean="0">
              <a:solidFill>
                <a:srgbClr val="002060"/>
              </a:solidFill>
              <a:effectLst/>
              <a:latin typeface="Calibri"/>
              <a:ea typeface="Calibri"/>
              <a:cs typeface="Times New Roman"/>
            </a:endParaRPr>
          </a:p>
          <a:p>
            <a:pPr marL="285750" indent="-285750">
              <a:lnSpc>
                <a:spcPct val="115000"/>
              </a:lnSpc>
              <a:spcAft>
                <a:spcPts val="1000"/>
              </a:spcAft>
              <a:buFont typeface="Arial" pitchFamily="34" charset="0"/>
              <a:buChar char="•"/>
            </a:pPr>
            <a:r>
              <a:rPr lang="ru-RU" i="1" dirty="0" smtClean="0">
                <a:solidFill>
                  <a:srgbClr val="002060"/>
                </a:solidFill>
                <a:effectLst/>
                <a:latin typeface="Calibri"/>
                <a:ea typeface="Calibri"/>
                <a:cs typeface="Times New Roman"/>
              </a:rPr>
              <a:t>Роли родителей в формировании личности ребенка;</a:t>
            </a:r>
            <a:endParaRPr lang="ru-RU" sz="1400" i="1" dirty="0" smtClean="0">
              <a:solidFill>
                <a:srgbClr val="002060"/>
              </a:solidFill>
              <a:effectLst/>
              <a:latin typeface="Calibri"/>
              <a:ea typeface="Calibri"/>
              <a:cs typeface="Times New Roman"/>
            </a:endParaRPr>
          </a:p>
          <a:p>
            <a:pPr marL="285750" indent="-285750">
              <a:lnSpc>
                <a:spcPct val="115000"/>
              </a:lnSpc>
              <a:spcAft>
                <a:spcPts val="1000"/>
              </a:spcAft>
              <a:buFont typeface="Arial" pitchFamily="34" charset="0"/>
              <a:buChar char="•"/>
            </a:pPr>
            <a:r>
              <a:rPr lang="ru-RU" i="1" dirty="0" smtClean="0">
                <a:solidFill>
                  <a:srgbClr val="002060"/>
                </a:solidFill>
                <a:effectLst/>
                <a:latin typeface="Calibri"/>
                <a:ea typeface="Calibri"/>
                <a:cs typeface="Times New Roman"/>
              </a:rPr>
              <a:t>Роли учителя в воспитании гражданственности;</a:t>
            </a:r>
            <a:endParaRPr lang="ru-RU" sz="1400" i="1" dirty="0" smtClean="0">
              <a:solidFill>
                <a:srgbClr val="002060"/>
              </a:solidFill>
              <a:effectLst/>
              <a:latin typeface="Calibri"/>
              <a:ea typeface="Calibri"/>
              <a:cs typeface="Times New Roman"/>
            </a:endParaRPr>
          </a:p>
          <a:p>
            <a:pPr marL="285750" indent="-285750">
              <a:lnSpc>
                <a:spcPct val="115000"/>
              </a:lnSpc>
              <a:spcAft>
                <a:spcPts val="1000"/>
              </a:spcAft>
              <a:buFont typeface="Arial" pitchFamily="34" charset="0"/>
              <a:buChar char="•"/>
            </a:pPr>
            <a:r>
              <a:rPr lang="ru-RU" i="1" dirty="0" smtClean="0">
                <a:solidFill>
                  <a:srgbClr val="002060"/>
                </a:solidFill>
                <a:effectLst/>
                <a:latin typeface="Calibri"/>
                <a:ea typeface="Calibri"/>
                <a:cs typeface="Times New Roman"/>
              </a:rPr>
              <a:t>Экологии культуры;</a:t>
            </a:r>
            <a:endParaRPr lang="ru-RU" sz="1400" i="1" dirty="0" smtClean="0">
              <a:solidFill>
                <a:srgbClr val="002060"/>
              </a:solidFill>
              <a:effectLst/>
              <a:latin typeface="Calibri"/>
              <a:ea typeface="Calibri"/>
              <a:cs typeface="Times New Roman"/>
            </a:endParaRPr>
          </a:p>
          <a:p>
            <a:pPr marL="285750" indent="-285750">
              <a:lnSpc>
                <a:spcPct val="115000"/>
              </a:lnSpc>
              <a:spcAft>
                <a:spcPts val="1000"/>
              </a:spcAft>
              <a:buFont typeface="Arial" pitchFamily="34" charset="0"/>
              <a:buChar char="•"/>
            </a:pPr>
            <a:r>
              <a:rPr lang="ru-RU" i="1" dirty="0" smtClean="0">
                <a:solidFill>
                  <a:srgbClr val="002060"/>
                </a:solidFill>
                <a:effectLst/>
                <a:latin typeface="Calibri"/>
                <a:ea typeface="Calibri"/>
                <a:cs typeface="Times New Roman"/>
              </a:rPr>
              <a:t>Гуманизма и др.</a:t>
            </a:r>
            <a:endParaRPr lang="ru-RU" sz="1400" i="1" dirty="0" smtClean="0">
              <a:solidFill>
                <a:srgbClr val="002060"/>
              </a:solidFill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839555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1124744"/>
            <a:ext cx="8136904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 smtClean="0">
                <a:solidFill>
                  <a:srgbClr val="C00000"/>
                </a:solidFill>
                <a:effectLst/>
                <a:latin typeface="Times New Roman"/>
              </a:rPr>
              <a:t>1.      Самопожертвование во имя любви к ближнему</a:t>
            </a:r>
            <a:r>
              <a:rPr lang="ru-RU" b="1" i="1" dirty="0" smtClean="0">
                <a:solidFill>
                  <a:srgbClr val="000000"/>
                </a:solidFill>
                <a:effectLst/>
                <a:latin typeface="Times New Roman"/>
              </a:rPr>
              <a:t>.</a:t>
            </a:r>
            <a:endParaRPr lang="ru-RU" b="0" i="0" dirty="0" smtClean="0">
              <a:solidFill>
                <a:srgbClr val="000000"/>
              </a:solidFill>
              <a:effectLst/>
              <a:latin typeface="Times New Roman"/>
            </a:endParaRPr>
          </a:p>
          <a:p>
            <a:r>
              <a:rPr lang="ru-RU" b="0" i="0" dirty="0" smtClean="0">
                <a:solidFill>
                  <a:srgbClr val="000000"/>
                </a:solidFill>
                <a:effectLst/>
                <a:latin typeface="Times New Roman"/>
              </a:rPr>
              <a:t>Писатель рассказывает о докторе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/>
              </a:rPr>
              <a:t>Янсене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/>
              </a:rPr>
              <a:t>, обладавшем редчайшим даром жить не для себя. Жители Смоленска считали его святым, потому что не было более бескорыстного и честного человека, отдающего себя людям, помогающего им во всем. Он и погиб, спасая детей.</a:t>
            </a:r>
          </a:p>
          <a:p>
            <a:r>
              <a:rPr lang="ru-RU" b="0" i="0" dirty="0" smtClean="0">
                <a:solidFill>
                  <a:srgbClr val="000000"/>
                </a:solidFill>
                <a:effectLst/>
                <a:latin typeface="Times New Roman"/>
              </a:rPr>
              <a:t> (Данная тема рассматривается и в романе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/>
              </a:rPr>
              <a:t>М.Булгакова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/>
              </a:rPr>
              <a:t> «Мастер и Маргарита», А.П. Чехов «Душечка»)</a:t>
            </a:r>
          </a:p>
          <a:p>
            <a:r>
              <a:rPr lang="ru-RU" b="1" i="1" dirty="0" smtClean="0">
                <a:solidFill>
                  <a:srgbClr val="C00000"/>
                </a:solidFill>
                <a:effectLst/>
                <a:latin typeface="Times New Roman"/>
              </a:rPr>
              <a:t>2.       Роль учителя в жизни человека</a:t>
            </a:r>
            <a:endParaRPr lang="ru-RU" b="0" i="0" dirty="0" smtClean="0">
              <a:solidFill>
                <a:srgbClr val="C00000"/>
              </a:solidFill>
              <a:effectLst/>
              <a:latin typeface="Times New Roman"/>
            </a:endParaRPr>
          </a:p>
          <a:p>
            <a:r>
              <a:rPr lang="ru-RU" b="0" i="0" dirty="0" smtClean="0">
                <a:solidFill>
                  <a:srgbClr val="000000"/>
                </a:solidFill>
                <a:effectLst/>
                <a:latin typeface="Times New Roman"/>
              </a:rPr>
              <a:t>Рассказчик с благодарностью вспоминает о своей первой учительнице, которая воспитывала своих учеников настоящими гражданами Отечества.</a:t>
            </a:r>
          </a:p>
          <a:p>
            <a:r>
              <a:rPr lang="ru-RU" b="0" i="0" dirty="0" smtClean="0">
                <a:solidFill>
                  <a:srgbClr val="000000"/>
                </a:solidFill>
                <a:effectLst/>
                <a:latin typeface="Times New Roman"/>
              </a:rPr>
              <a:t>(Данная тема рассматривается и в рассказе А. Алексина «Безумная Евдокия», В. Распутин «Уроки французского»)</a:t>
            </a:r>
          </a:p>
          <a:p>
            <a:r>
              <a:rPr lang="ru-RU" b="1" i="1" dirty="0" smtClean="0">
                <a:solidFill>
                  <a:srgbClr val="C00000"/>
                </a:solidFill>
                <a:effectLst/>
                <a:latin typeface="Times New Roman"/>
              </a:rPr>
              <a:t>3.      </a:t>
            </a:r>
            <a:r>
              <a:rPr lang="ru-RU" b="0" i="0" dirty="0" smtClean="0">
                <a:solidFill>
                  <a:srgbClr val="C00000"/>
                </a:solidFill>
                <a:effectLst/>
                <a:latin typeface="Times New Roman"/>
              </a:rPr>
              <a:t> </a:t>
            </a:r>
            <a:r>
              <a:rPr lang="ru-RU" b="1" i="1" dirty="0" smtClean="0">
                <a:solidFill>
                  <a:srgbClr val="C00000"/>
                </a:solidFill>
                <a:effectLst/>
                <a:latin typeface="Times New Roman"/>
              </a:rPr>
              <a:t>Любовь к «малой родине»</a:t>
            </a:r>
            <a:endParaRPr lang="ru-RU" b="0" i="0" dirty="0" smtClean="0">
              <a:solidFill>
                <a:srgbClr val="C00000"/>
              </a:solidFill>
              <a:effectLst/>
              <a:latin typeface="Times New Roman"/>
            </a:endParaRPr>
          </a:p>
          <a:p>
            <a:r>
              <a:rPr lang="ru-RU" b="0" i="0" dirty="0" smtClean="0">
                <a:solidFill>
                  <a:srgbClr val="000000"/>
                </a:solidFill>
                <a:effectLst/>
                <a:latin typeface="Times New Roman"/>
              </a:rPr>
              <a:t>Автобиографическая повесть о Смоленске, где прошло детство писателя; символом родины для рассказчика был древний дуб, росший во дворе дома, затем дерево спилили фашисты; это для писателя знак надругательства над родной землей.</a:t>
            </a:r>
          </a:p>
          <a:p>
            <a:r>
              <a:rPr lang="ru-RU" b="0" i="0" dirty="0" smtClean="0">
                <a:solidFill>
                  <a:srgbClr val="000000"/>
                </a:solidFill>
                <a:effectLst/>
                <a:latin typeface="Times New Roman"/>
              </a:rPr>
              <a:t>(Данная тема рассматривается и в рассказе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/>
              </a:rPr>
              <a:t>В.Распутина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/>
              </a:rPr>
              <a:t> «Прощание с Матерой»)</a:t>
            </a:r>
            <a:endParaRPr lang="ru-RU" b="0" i="0" dirty="0">
              <a:solidFill>
                <a:srgbClr val="000000"/>
              </a:solidFill>
              <a:effectLst/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813658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1052736"/>
            <a:ext cx="828092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 smtClean="0">
                <a:solidFill>
                  <a:srgbClr val="C00000"/>
                </a:solidFill>
                <a:effectLst/>
                <a:latin typeface="Times New Roman"/>
              </a:rPr>
              <a:t>4.      </a:t>
            </a:r>
            <a:r>
              <a:rPr lang="ru-RU" b="0" i="0" dirty="0" smtClean="0">
                <a:solidFill>
                  <a:srgbClr val="C00000"/>
                </a:solidFill>
                <a:effectLst/>
                <a:latin typeface="Times New Roman"/>
              </a:rPr>
              <a:t> </a:t>
            </a:r>
            <a:r>
              <a:rPr lang="ru-RU" b="1" i="1" dirty="0" smtClean="0">
                <a:solidFill>
                  <a:srgbClr val="C00000"/>
                </a:solidFill>
                <a:effectLst/>
                <a:latin typeface="Times New Roman"/>
              </a:rPr>
              <a:t> Формирование  духовно развитой личности  (Влияние детских впечатлений на дальнейшую жизнь ребенка)</a:t>
            </a:r>
            <a:endParaRPr lang="ru-RU" b="0" i="0" dirty="0" smtClean="0">
              <a:solidFill>
                <a:srgbClr val="C00000"/>
              </a:solidFill>
              <a:effectLst/>
              <a:latin typeface="Times New Roman"/>
            </a:endParaRPr>
          </a:p>
          <a:p>
            <a:r>
              <a:rPr lang="ru-RU" b="0" i="0" dirty="0" smtClean="0">
                <a:solidFill>
                  <a:srgbClr val="000000"/>
                </a:solidFill>
                <a:effectLst/>
                <a:latin typeface="Times New Roman"/>
              </a:rPr>
              <a:t>Писатель вспоминает своих родных, учителей, друзей, говорит, чему они его научили.</a:t>
            </a:r>
          </a:p>
          <a:p>
            <a:r>
              <a:rPr lang="ru-RU" b="0" i="0" dirty="0" smtClean="0">
                <a:solidFill>
                  <a:srgbClr val="000000"/>
                </a:solidFill>
                <a:effectLst/>
                <a:latin typeface="Times New Roman"/>
              </a:rPr>
              <a:t>(Данная тема рассматривается и в рассказе Гончаров «Обломов»)</a:t>
            </a:r>
          </a:p>
          <a:p>
            <a:r>
              <a:rPr lang="ru-RU" b="1" i="1" dirty="0" smtClean="0">
                <a:solidFill>
                  <a:srgbClr val="C00000"/>
                </a:solidFill>
                <a:effectLst/>
                <a:latin typeface="Times New Roman"/>
              </a:rPr>
              <a:t>5.      </a:t>
            </a:r>
            <a:r>
              <a:rPr lang="ru-RU" b="0" i="0" dirty="0" smtClean="0">
                <a:solidFill>
                  <a:srgbClr val="C00000"/>
                </a:solidFill>
                <a:effectLst/>
                <a:latin typeface="Times New Roman"/>
              </a:rPr>
              <a:t> </a:t>
            </a:r>
            <a:r>
              <a:rPr lang="ru-RU" b="1" i="1" dirty="0" smtClean="0">
                <a:solidFill>
                  <a:srgbClr val="C00000"/>
                </a:solidFill>
                <a:effectLst/>
                <a:latin typeface="Times New Roman"/>
              </a:rPr>
              <a:t>Концепция единого “автобиографического пространства”.</a:t>
            </a:r>
            <a:endParaRPr lang="ru-RU" b="0" i="0" dirty="0" smtClean="0">
              <a:solidFill>
                <a:srgbClr val="C00000"/>
              </a:solidFill>
              <a:effectLst/>
              <a:latin typeface="Times New Roman"/>
            </a:endParaRPr>
          </a:p>
          <a:p>
            <a:r>
              <a:rPr lang="ru-RU" b="0" i="0" dirty="0" smtClean="0">
                <a:solidFill>
                  <a:srgbClr val="000000"/>
                </a:solidFill>
                <a:effectLst/>
                <a:latin typeface="Times New Roman"/>
              </a:rPr>
              <a:t>“Чем выше духовная структура человека, тем больше у него возможностей жить не только в абсолютном, но и в относительном времени, и для меня глобальной сверхзадачей искусства является его способность продлевать человеческую жизнь, насыщать её смыслом, учить людей активно существовать и во времени относительном, то есть сомневаться, чувствовать и страдать”.</a:t>
            </a:r>
          </a:p>
          <a:p>
            <a:r>
              <a:rPr lang="ru-RU" b="0" i="0" dirty="0" smtClean="0">
                <a:solidFill>
                  <a:srgbClr val="000000"/>
                </a:solidFill>
                <a:effectLst/>
                <a:latin typeface="Times New Roman"/>
              </a:rPr>
              <a:t> </a:t>
            </a:r>
            <a:endParaRPr lang="ru-RU" b="0" i="0" dirty="0">
              <a:solidFill>
                <a:srgbClr val="000000"/>
              </a:solidFill>
              <a:effectLst/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160195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620688"/>
            <a:ext cx="7848872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0" u="none" strike="noStrike" dirty="0" smtClean="0">
                <a:solidFill>
                  <a:srgbClr val="C00000"/>
                </a:solidFill>
                <a:effectLst/>
                <a:latin typeface="Times New Roman"/>
              </a:rPr>
              <a:t>                                 Типы аргументов:</a:t>
            </a:r>
          </a:p>
          <a:p>
            <a:endParaRPr lang="ru-RU" sz="2400" b="0" i="0" dirty="0" smtClean="0">
              <a:solidFill>
                <a:srgbClr val="C00000"/>
              </a:solidFill>
              <a:effectLst/>
              <a:latin typeface="Calibri"/>
            </a:endParaRPr>
          </a:p>
          <a:p>
            <a:pPr marL="342900" indent="-342900">
              <a:buAutoNum type="arabicPeriod"/>
            </a:pPr>
            <a:r>
              <a:rPr lang="ru-RU" b="1" i="0" dirty="0" smtClean="0">
                <a:solidFill>
                  <a:srgbClr val="000000"/>
                </a:solidFill>
                <a:effectLst/>
                <a:latin typeface="Times New Roman"/>
              </a:rPr>
              <a:t>Естественные доказательства</a:t>
            </a:r>
            <a:r>
              <a:rPr lang="ru-RU" b="0" i="0" u="none" strike="noStrike" dirty="0" smtClean="0">
                <a:solidFill>
                  <a:srgbClr val="000000"/>
                </a:solidFill>
                <a:effectLst/>
                <a:latin typeface="Times New Roman"/>
              </a:rPr>
              <a:t> (ссылка на общезначимый опыт, который имеет или мог бы иметь каждый человек; свидетельства самого автора сочинения; ссылка на авторитет- мнение ученого, философа, историка, литератора, общественного или политического деятеля; пословицы, поговорки; примеры из художественной литературы).</a:t>
            </a:r>
          </a:p>
          <a:p>
            <a:pPr marL="457200" indent="-457200">
              <a:buAutoNum type="arabicPeriod"/>
            </a:pPr>
            <a:endParaRPr lang="ru-RU" sz="2400" b="0" i="0" dirty="0" smtClean="0">
              <a:solidFill>
                <a:srgbClr val="000000"/>
              </a:solidFill>
              <a:effectLst/>
              <a:latin typeface="Calibri"/>
            </a:endParaRPr>
          </a:p>
          <a:p>
            <a:r>
              <a:rPr lang="ru-RU" b="1" i="0" dirty="0" smtClean="0">
                <a:solidFill>
                  <a:srgbClr val="000000"/>
                </a:solidFill>
                <a:effectLst/>
                <a:latin typeface="Times New Roman"/>
              </a:rPr>
              <a:t>2. Логические доказательства</a:t>
            </a:r>
            <a:r>
              <a:rPr lang="ru-RU" b="0" i="0" u="none" strike="noStrike" dirty="0" smtClean="0">
                <a:solidFill>
                  <a:srgbClr val="000000"/>
                </a:solidFill>
                <a:effectLst/>
                <a:latin typeface="Times New Roman"/>
              </a:rPr>
              <a:t> ( рассуждение с дефиницией- толкование, определение, уточнение какого-либо понятия, когда необходимо установить существенные признаки какого-либо явления или предмета; силлогизм- дедуктивное умозаключение, в котором из двух суждений следует третье –умозаключение; аналогия-умозаключение, при котором свойства, присущие одному объекту, переносятся на другой объект того же класса.</a:t>
            </a:r>
          </a:p>
          <a:p>
            <a:endParaRPr lang="ru-RU" sz="2400" b="0" i="0" dirty="0" smtClean="0">
              <a:solidFill>
                <a:srgbClr val="000000"/>
              </a:solidFill>
              <a:effectLst/>
              <a:latin typeface="Calibri"/>
            </a:endParaRPr>
          </a:p>
          <a:p>
            <a:r>
              <a:rPr lang="ru-RU" b="1" i="0" dirty="0" smtClean="0">
                <a:solidFill>
                  <a:srgbClr val="000000"/>
                </a:solidFill>
                <a:effectLst/>
                <a:latin typeface="Times New Roman"/>
              </a:rPr>
              <a:t>3. Чувственные аргументы</a:t>
            </a:r>
            <a:r>
              <a:rPr lang="ru-RU" b="0" i="0" u="none" strike="noStrike" dirty="0" smtClean="0">
                <a:solidFill>
                  <a:srgbClr val="000000"/>
                </a:solidFill>
                <a:effectLst/>
                <a:latin typeface="Times New Roman"/>
              </a:rPr>
              <a:t>- аргументы к пафосу (строим свою речь так, чтобы вызвать у адресата определенные чувства, эмоции, сформулировать определенное отношение к описываемому человеку, предмету или явлению).</a:t>
            </a:r>
            <a:endParaRPr lang="ru-RU" sz="2400" b="0" i="0" dirty="0">
              <a:solidFill>
                <a:srgbClr val="000000"/>
              </a:solidFill>
              <a:effectLst/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528176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Схема 28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5219" r="-5353"/>
          <a:stretch>
            <a:fillRect/>
          </a:stretch>
        </p:blipFill>
        <p:spPr bwMode="auto">
          <a:xfrm>
            <a:off x="395536" y="260648"/>
            <a:ext cx="8208912" cy="61206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3720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Схема 2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268760"/>
            <a:ext cx="8229600" cy="4614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979712" y="548680"/>
            <a:ext cx="342619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Схема аргументации</a:t>
            </a:r>
            <a:endParaRPr lang="ru-RU" sz="28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8762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71600" y="1124744"/>
            <a:ext cx="7632848" cy="41313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  <a:tabLst>
                <a:tab pos="2969895" algn="ctr"/>
              </a:tabLst>
            </a:pPr>
            <a:r>
              <a:rPr lang="ru-RU" sz="4000" dirty="0" smtClean="0">
                <a:solidFill>
                  <a:srgbClr val="FF0000"/>
                </a:solidFill>
                <a:effectLst/>
                <a:latin typeface="Calibri"/>
                <a:ea typeface="Calibri"/>
                <a:cs typeface="Times New Roman"/>
              </a:rPr>
              <a:t>                      Тезис</a:t>
            </a:r>
          </a:p>
          <a:p>
            <a:pPr>
              <a:lnSpc>
                <a:spcPct val="115000"/>
              </a:lnSpc>
              <a:spcAft>
                <a:spcPts val="1000"/>
              </a:spcAft>
              <a:tabLst>
                <a:tab pos="2969895" algn="ctr"/>
              </a:tabLst>
            </a:pPr>
            <a:r>
              <a:rPr lang="ru-RU" sz="2400" dirty="0">
                <a:solidFill>
                  <a:srgbClr val="FF0000"/>
                </a:solidFill>
                <a:latin typeface="Calibri"/>
                <a:ea typeface="Calibri"/>
                <a:cs typeface="Times New Roman"/>
              </a:rPr>
              <a:t> </a:t>
            </a:r>
            <a:r>
              <a:rPr lang="ru-RU" sz="2400" dirty="0" smtClean="0">
                <a:solidFill>
                  <a:srgbClr val="FF0000"/>
                </a:solidFill>
                <a:latin typeface="Calibri"/>
                <a:ea typeface="Calibri"/>
                <a:cs typeface="Times New Roman"/>
              </a:rPr>
              <a:t>                      </a:t>
            </a:r>
            <a:r>
              <a:rPr lang="ru-RU" sz="2400" b="1" i="1" dirty="0" smtClean="0">
                <a:solidFill>
                  <a:srgbClr val="002060"/>
                </a:solidFill>
                <a:effectLst/>
                <a:latin typeface="Calibri"/>
                <a:ea typeface="Calibri"/>
                <a:cs typeface="Times New Roman"/>
              </a:rPr>
              <a:t>Почему</a:t>
            </a:r>
            <a:r>
              <a:rPr lang="ru-RU" sz="2400" dirty="0" smtClean="0">
                <a:solidFill>
                  <a:srgbClr val="002060"/>
                </a:solidFill>
                <a:effectLst/>
                <a:latin typeface="Calibri"/>
                <a:ea typeface="Calibri"/>
                <a:cs typeface="Times New Roman"/>
              </a:rPr>
              <a:t>    это   так?</a:t>
            </a:r>
            <a:endParaRPr lang="ru-RU" sz="2400" dirty="0" smtClean="0">
              <a:effectLst/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400" dirty="0" smtClean="0">
                <a:effectLst/>
                <a:latin typeface="Calibri"/>
                <a:ea typeface="Calibri"/>
                <a:cs typeface="Times New Roman"/>
              </a:rPr>
              <a:t>                   </a:t>
            </a:r>
            <a:r>
              <a:rPr lang="ru-RU" sz="2400" b="1" i="1" dirty="0" smtClean="0">
                <a:solidFill>
                  <a:srgbClr val="002060"/>
                </a:solidFill>
                <a:effectLst/>
                <a:latin typeface="Calibri"/>
                <a:ea typeface="Calibri"/>
                <a:cs typeface="Times New Roman"/>
              </a:rPr>
              <a:t>Потому   что</a:t>
            </a:r>
            <a:r>
              <a:rPr lang="ru-RU" sz="2400" dirty="0" smtClean="0">
                <a:solidFill>
                  <a:srgbClr val="002060"/>
                </a:solidFill>
                <a:effectLst/>
                <a:latin typeface="Calibri"/>
                <a:ea typeface="Calibri"/>
                <a:cs typeface="Times New Roman"/>
              </a:rPr>
              <a:t>  (так  как)…</a:t>
            </a:r>
            <a:r>
              <a:rPr lang="ru-RU" sz="2400" dirty="0" smtClean="0">
                <a:solidFill>
                  <a:srgbClr val="002060"/>
                </a:solidFill>
                <a:latin typeface="Calibri"/>
                <a:ea typeface="Calibri"/>
                <a:cs typeface="Times New Roman"/>
              </a:rPr>
              <a:t> 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4000" dirty="0" smtClean="0">
                <a:solidFill>
                  <a:srgbClr val="FF0000"/>
                </a:solidFill>
                <a:effectLst/>
                <a:latin typeface="Calibri"/>
                <a:ea typeface="Calibri"/>
                <a:cs typeface="Times New Roman"/>
              </a:rPr>
              <a:t>      Аргумент1            Аргумент 2</a:t>
            </a:r>
            <a:r>
              <a:rPr lang="ru-RU" sz="4000" b="1" i="1" dirty="0" smtClean="0">
                <a:effectLst/>
                <a:latin typeface="Calibri"/>
                <a:ea typeface="Calibri"/>
                <a:cs typeface="Times New Roman"/>
              </a:rPr>
              <a:t> 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400" b="1" i="1" dirty="0">
                <a:solidFill>
                  <a:srgbClr val="002060"/>
                </a:solidFill>
                <a:latin typeface="Calibri"/>
                <a:ea typeface="Calibri"/>
                <a:cs typeface="Times New Roman"/>
              </a:rPr>
              <a:t> </a:t>
            </a:r>
            <a:r>
              <a:rPr lang="ru-RU" sz="2400" b="1" i="1" dirty="0" smtClean="0">
                <a:solidFill>
                  <a:srgbClr val="002060"/>
                </a:solidFill>
                <a:latin typeface="Calibri"/>
                <a:ea typeface="Calibri"/>
                <a:cs typeface="Times New Roman"/>
              </a:rPr>
              <a:t>                 </a:t>
            </a:r>
            <a:r>
              <a:rPr lang="ru-RU" sz="2400" b="1" i="1" dirty="0" smtClean="0">
                <a:solidFill>
                  <a:srgbClr val="002060"/>
                </a:solidFill>
                <a:effectLst/>
                <a:latin typeface="Calibri"/>
                <a:ea typeface="Calibri"/>
                <a:cs typeface="Times New Roman"/>
              </a:rPr>
              <a:t>Что следует из вышесказанного?</a:t>
            </a:r>
            <a:endParaRPr lang="ru-RU" sz="2400" dirty="0" smtClean="0">
              <a:effectLst/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400" dirty="0" smtClean="0">
                <a:solidFill>
                  <a:srgbClr val="FF0000"/>
                </a:solidFill>
                <a:effectLst/>
                <a:latin typeface="Calibri"/>
                <a:ea typeface="Calibri"/>
                <a:cs typeface="Times New Roman"/>
              </a:rPr>
              <a:t>                                     </a:t>
            </a:r>
            <a:r>
              <a:rPr lang="ru-RU" sz="4000" dirty="0" smtClean="0">
                <a:solidFill>
                  <a:srgbClr val="FF0000"/>
                </a:solidFill>
                <a:effectLst/>
                <a:latin typeface="Calibri"/>
                <a:ea typeface="Calibri"/>
                <a:cs typeface="Times New Roman"/>
              </a:rPr>
              <a:t>Вывод </a:t>
            </a:r>
            <a:endParaRPr lang="ru-RU" sz="4000" dirty="0"/>
          </a:p>
        </p:txBody>
      </p:sp>
      <p:sp>
        <p:nvSpPr>
          <p:cNvPr id="7" name="TextBox 6"/>
          <p:cNvSpPr txBox="1"/>
          <p:nvPr/>
        </p:nvSpPr>
        <p:spPr>
          <a:xfrm>
            <a:off x="896065" y="559482"/>
            <a:ext cx="730578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При аргументации используются причинно-следственные связи</a:t>
            </a:r>
            <a:r>
              <a:rPr lang="ru-RU" dirty="0" smtClean="0"/>
              <a:t>: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42452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0994284"/>
              </p:ext>
            </p:extLst>
          </p:nvPr>
        </p:nvGraphicFramePr>
        <p:xfrm>
          <a:off x="971600" y="764704"/>
          <a:ext cx="7589753" cy="5129852"/>
        </p:xfrm>
        <a:graphic>
          <a:graphicData uri="http://schemas.openxmlformats.org/drawingml/2006/table">
            <a:tbl>
              <a:tblPr firstRow="1" firstCol="1" bandRow="1"/>
              <a:tblGrid>
                <a:gridCol w="1772343"/>
                <a:gridCol w="5817410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Тезис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Серьезная музыка подобна лекарству.  (</a:t>
                      </a:r>
                      <a:r>
                        <a:rPr lang="ru-RU" sz="1600" i="1">
                          <a:solidFill>
                            <a:srgbClr val="C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Почему?</a:t>
                      </a:r>
                      <a:r>
                        <a:rPr lang="ru-RU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Аргумент 1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ru-RU" sz="1600" i="1" dirty="0">
                          <a:solidFill>
                            <a:srgbClr val="C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Так как…)</a:t>
                      </a:r>
                      <a:r>
                        <a:rPr lang="ru-RU" sz="1600" dirty="0">
                          <a:solidFill>
                            <a:srgbClr val="C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Положительные эмоции, вызываемые ею, буквально спасают людей в труднейших жизненных ситуациях.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Иллюстрация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Например, </a:t>
                      </a:r>
                      <a:r>
                        <a:rPr lang="ru-RU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Петрусь, герой повести В.. Короленко «Слепой музыкант2», родился слепым. Он мог всю жизнь чувствовать себя неполноценным, однако музыка помогла ему выжить и стать по-настоящему талантливым пианистом.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Аргумент 2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i="1" dirty="0">
                          <a:solidFill>
                            <a:srgbClr val="C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(Так как…)</a:t>
                      </a:r>
                      <a:r>
                        <a:rPr lang="ru-RU" sz="1600" b="1" dirty="0">
                          <a:solidFill>
                            <a:srgbClr val="C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Кроме того, иногда любую душевную травму способна исцелить прекрасная мелодия.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Иллюстрация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Так, духовную музыку, благодаря ее способности облегчить боль, ученые называют анальгетиком в мире звуков.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278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Вывод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i="1" dirty="0">
                          <a:solidFill>
                            <a:srgbClr val="C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(Что следует из вышесказанного?)</a:t>
                      </a:r>
                      <a:r>
                        <a:rPr lang="ru-RU" sz="1600" dirty="0">
                          <a:solidFill>
                            <a:srgbClr val="C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Таким образом, музыка, проникая в сердце человека, оживляет его, дает исцеляющую силу.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43073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Как написать сочинение в задании С1? Часть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125" y="1723667"/>
            <a:ext cx="8640960" cy="44993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251520" y="260649"/>
            <a:ext cx="864096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0" i="0" dirty="0" smtClean="0">
                <a:effectLst/>
                <a:latin typeface="Arial"/>
              </a:rPr>
              <a:t>При написании сочинения следует помнить, что между тезисом и двумя аргументами, подтверждающими  позицию, должна просматриваться чёткая связь, которая обычно выражена так называемыми «логическими переходами» — высказываниями, связывающими известную информацию текста с новой., </a:t>
            </a:r>
            <a:endParaRPr lang="ru-RU" b="0" i="0" dirty="0">
              <a:effectLst/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6748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Как написать сочинение в задании С1? Часть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7150" y="526040"/>
            <a:ext cx="8136904" cy="59046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83654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548680"/>
            <a:ext cx="8424936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5400" b="1" i="1" dirty="0" smtClean="0">
                <a:solidFill>
                  <a:srgbClr val="C00000"/>
                </a:solidFill>
              </a:rPr>
              <a:t>     Аргументы</a:t>
            </a:r>
            <a:r>
              <a:rPr lang="ru-RU" sz="5400" i="1" dirty="0" smtClean="0">
                <a:solidFill>
                  <a:srgbClr val="C00000"/>
                </a:solidFill>
              </a:rPr>
              <a:t> </a:t>
            </a:r>
            <a:r>
              <a:rPr lang="ru-RU" sz="4800" dirty="0" smtClean="0">
                <a:solidFill>
                  <a:srgbClr val="000000"/>
                </a:solidFill>
              </a:rPr>
              <a:t>– это доказательства, приводимые в поддержку тезиса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413608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ChangeArrowheads="1"/>
          </p:cNvSpPr>
          <p:nvPr/>
        </p:nvSpPr>
        <p:spPr bwMode="auto">
          <a:xfrm>
            <a:off x="457200" y="2020888"/>
            <a:ext cx="8229600" cy="445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609600" marR="0" lvl="0" indent="-6096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ru-RU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Найдите абзац сочинения, в котором вы аргументируете свою точку зрения.</a:t>
            </a:r>
          </a:p>
          <a:p>
            <a:pPr marL="609600" marR="0" lvl="0" indent="-6096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ru-RU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Проверьте, доказывают ли аргументы то, что вы утверждаете.</a:t>
            </a:r>
          </a:p>
          <a:p>
            <a:pPr marL="609600" marR="0" lvl="0" indent="-6096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ru-RU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Убедитесь в том, что не нарушена логика их изложения, нет противоречий в приведенных примерах, доказывающих ваше утверждение.</a:t>
            </a:r>
          </a:p>
          <a:p>
            <a:pPr marL="609600" marR="0" lvl="0" indent="-6096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ru-RU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Уберите лишние, малоубедительные аргументы, заменив их двумя бесспорными</a:t>
            </a:r>
          </a:p>
          <a:p>
            <a:pPr marL="609600" marR="0" lvl="0" indent="-6096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ru-RU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Убедитесь в том, что у вас нет ошибок в фоновом материале.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259632" y="980728"/>
            <a:ext cx="635451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i="1" dirty="0" smtClean="0">
                <a:solidFill>
                  <a:srgbClr val="C00000"/>
                </a:solidFill>
              </a:rPr>
              <a:t>Памятка  для  ученика:</a:t>
            </a:r>
            <a:endParaRPr lang="ru-RU" sz="4000" b="1" i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2321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0313663"/>
              </p:ext>
            </p:extLst>
          </p:nvPr>
        </p:nvGraphicFramePr>
        <p:xfrm>
          <a:off x="395537" y="836712"/>
          <a:ext cx="8424935" cy="5830374"/>
        </p:xfrm>
        <a:graphic>
          <a:graphicData uri="http://schemas.openxmlformats.org/drawingml/2006/table">
            <a:tbl>
              <a:tblPr firstRow="1" firstCol="1" bandRow="1"/>
              <a:tblGrid>
                <a:gridCol w="2965585"/>
                <a:gridCol w="2650452"/>
                <a:gridCol w="2808898"/>
              </a:tblGrid>
              <a:tr h="5144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Примеры ошибок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Причины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Возможности пути их устранения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94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Искажаются фамилия автора текста, имена действующих лиц, факты, содержащиеся в тексте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невнимательность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Внимательное чтение текста, подчеркивание фамилий, имен и т. д.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341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Неверное изложение фактов фонового характера, не упоминающихся в исходном тексте (даты, факты биографии…)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Узость кругозора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Создание «банка» аргументов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278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Неверная формулировка основной проблемы исходного текста;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Неверная характеристика проблемы;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Неверная характеристика авторской позиции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Отсутствие навыков анализа текста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Систематическая работа на уроках русского языка по данным критериям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44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Неумение определить жанр исходного текста;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Неумение определить жанр произведения, который учащиеся пытаются использовать в аргументации 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Отсутствие знаний по теории литературы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Вместо понятий «</a:t>
                      </a:r>
                      <a:r>
                        <a:rPr lang="ru-RU" sz="1400" b="1" i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рассказ»,</a:t>
                      </a:r>
                      <a:r>
                        <a:rPr lang="ru-RU" sz="1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400" b="1" i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«эссе», «статья</a:t>
                      </a:r>
                      <a:r>
                        <a:rPr lang="ru-RU" sz="1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» желательно использовать </a:t>
                      </a:r>
                      <a:r>
                        <a:rPr lang="ru-RU" sz="1400" b="1" i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текст, фрагмент, отрывок, произведение.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331640" y="260648"/>
            <a:ext cx="35283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>
                <a:solidFill>
                  <a:srgbClr val="C00000"/>
                </a:solidFill>
              </a:rPr>
              <a:t>Ошибки в фоновом материале</a:t>
            </a:r>
            <a:endParaRPr lang="ru-RU" b="1" i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3960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640032"/>
            <a:ext cx="7848872" cy="48700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800" b="1" i="1" dirty="0" smtClean="0">
                <a:solidFill>
                  <a:srgbClr val="C00000"/>
                </a:solidFill>
                <a:effectLst/>
                <a:latin typeface="Calibri"/>
                <a:ea typeface="Calibri"/>
                <a:cs typeface="Times New Roman"/>
              </a:rPr>
              <a:t>Требования к тезису:</a:t>
            </a:r>
            <a:endParaRPr lang="ru-RU" sz="2800" i="1" dirty="0" smtClean="0">
              <a:solidFill>
                <a:srgbClr val="C00000"/>
              </a:solidFill>
              <a:effectLst/>
              <a:latin typeface="Calibri"/>
              <a:ea typeface="Calibri"/>
              <a:cs typeface="Times New Roman"/>
            </a:endParaRPr>
          </a:p>
          <a:p>
            <a:pPr marL="342900" indent="-342900">
              <a:lnSpc>
                <a:spcPct val="115000"/>
              </a:lnSpc>
              <a:spcAft>
                <a:spcPts val="1000"/>
              </a:spcAft>
              <a:buFont typeface="Arial" pitchFamily="34" charset="0"/>
              <a:buChar char="•"/>
            </a:pPr>
            <a:r>
              <a:rPr lang="ru-RU" sz="2000" b="1" dirty="0">
                <a:solidFill>
                  <a:srgbClr val="002060"/>
                </a:solidFill>
                <a:latin typeface="Calibri"/>
                <a:ea typeface="Calibri"/>
                <a:cs typeface="Times New Roman"/>
              </a:rPr>
              <a:t>т</a:t>
            </a:r>
            <a:r>
              <a:rPr lang="ru-RU" sz="2000" b="1" dirty="0" smtClean="0">
                <a:solidFill>
                  <a:srgbClr val="002060"/>
                </a:solidFill>
                <a:effectLst/>
                <a:latin typeface="Calibri"/>
                <a:ea typeface="Calibri"/>
                <a:cs typeface="Times New Roman"/>
              </a:rPr>
              <a:t>езис должен нуждаться в доказательстве;</a:t>
            </a:r>
            <a:endParaRPr lang="ru-RU" sz="2000" dirty="0" smtClean="0">
              <a:solidFill>
                <a:srgbClr val="002060"/>
              </a:solidFill>
              <a:effectLst/>
              <a:latin typeface="Calibri"/>
              <a:ea typeface="Calibri"/>
              <a:cs typeface="Times New Roman"/>
            </a:endParaRPr>
          </a:p>
          <a:p>
            <a:pPr marL="342900" indent="-342900">
              <a:lnSpc>
                <a:spcPct val="115000"/>
              </a:lnSpc>
              <a:spcAft>
                <a:spcPts val="1000"/>
              </a:spcAft>
              <a:buFont typeface="Arial" pitchFamily="34" charset="0"/>
              <a:buChar char="•"/>
            </a:pPr>
            <a:r>
              <a:rPr lang="ru-RU" sz="2000" b="1" dirty="0">
                <a:solidFill>
                  <a:srgbClr val="002060"/>
                </a:solidFill>
                <a:latin typeface="Calibri"/>
                <a:ea typeface="Calibri"/>
                <a:cs typeface="Times New Roman"/>
              </a:rPr>
              <a:t>т</a:t>
            </a:r>
            <a:r>
              <a:rPr lang="ru-RU" sz="2000" b="1" dirty="0" smtClean="0">
                <a:solidFill>
                  <a:srgbClr val="002060"/>
                </a:solidFill>
                <a:effectLst/>
                <a:latin typeface="Calibri"/>
                <a:ea typeface="Calibri"/>
                <a:cs typeface="Times New Roman"/>
              </a:rPr>
              <a:t>езис должен быть ясным и точным;</a:t>
            </a:r>
            <a:endParaRPr lang="ru-RU" sz="2000" dirty="0" smtClean="0">
              <a:solidFill>
                <a:srgbClr val="002060"/>
              </a:solidFill>
              <a:effectLst/>
              <a:latin typeface="Calibri"/>
              <a:ea typeface="Calibri"/>
              <a:cs typeface="Times New Roman"/>
            </a:endParaRPr>
          </a:p>
          <a:p>
            <a:pPr marL="342900" indent="-342900">
              <a:lnSpc>
                <a:spcPct val="115000"/>
              </a:lnSpc>
              <a:spcAft>
                <a:spcPts val="1000"/>
              </a:spcAft>
              <a:buFont typeface="Arial" pitchFamily="34" charset="0"/>
              <a:buChar char="•"/>
            </a:pPr>
            <a:r>
              <a:rPr lang="ru-RU" sz="2000" b="1" dirty="0">
                <a:solidFill>
                  <a:srgbClr val="002060"/>
                </a:solidFill>
                <a:latin typeface="Calibri"/>
                <a:ea typeface="Calibri"/>
                <a:cs typeface="Times New Roman"/>
              </a:rPr>
              <a:t>т</a:t>
            </a:r>
            <a:r>
              <a:rPr lang="ru-RU" sz="2000" b="1" dirty="0" smtClean="0">
                <a:solidFill>
                  <a:srgbClr val="002060"/>
                </a:solidFill>
                <a:effectLst/>
                <a:latin typeface="Calibri"/>
                <a:ea typeface="Calibri"/>
                <a:cs typeface="Times New Roman"/>
              </a:rPr>
              <a:t>езис должен оставаться неизменным на протяжении всего доказательства</a:t>
            </a:r>
            <a:r>
              <a:rPr lang="ru-RU" b="1" dirty="0" smtClean="0">
                <a:solidFill>
                  <a:srgbClr val="002060"/>
                </a:solidFill>
                <a:effectLst/>
                <a:latin typeface="Calibri"/>
                <a:ea typeface="Calibri"/>
                <a:cs typeface="Times New Roman"/>
              </a:rPr>
              <a:t>;</a:t>
            </a:r>
            <a:endParaRPr lang="ru-RU" dirty="0" smtClean="0">
              <a:solidFill>
                <a:srgbClr val="002060"/>
              </a:solidFill>
              <a:effectLst/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400" b="1" i="1" dirty="0" smtClean="0">
                <a:solidFill>
                  <a:srgbClr val="C00000"/>
                </a:solidFill>
                <a:effectLst/>
                <a:latin typeface="Calibri"/>
                <a:ea typeface="Calibri"/>
                <a:cs typeface="Times New Roman"/>
              </a:rPr>
              <a:t>Требования к аргументации:</a:t>
            </a:r>
          </a:p>
          <a:p>
            <a:pPr marL="342900" indent="-342900">
              <a:lnSpc>
                <a:spcPct val="115000"/>
              </a:lnSpc>
              <a:spcAft>
                <a:spcPts val="1000"/>
              </a:spcAft>
              <a:buFont typeface="Arial" pitchFamily="34" charset="0"/>
              <a:buChar char="•"/>
            </a:pPr>
            <a:r>
              <a:rPr lang="ru-RU" sz="2000" b="1" dirty="0">
                <a:solidFill>
                  <a:srgbClr val="002060"/>
                </a:solidFill>
                <a:latin typeface="Calibri"/>
                <a:ea typeface="Calibri"/>
                <a:cs typeface="Times New Roman"/>
              </a:rPr>
              <a:t>а</a:t>
            </a:r>
            <a:r>
              <a:rPr lang="ru-RU" sz="2000" b="1" dirty="0" smtClean="0">
                <a:solidFill>
                  <a:srgbClr val="002060"/>
                </a:solidFill>
                <a:effectLst/>
                <a:latin typeface="Calibri"/>
                <a:ea typeface="Calibri"/>
                <a:cs typeface="Times New Roman"/>
              </a:rPr>
              <a:t>ргументы должны доказывать заявленную точку зрения;</a:t>
            </a:r>
            <a:endParaRPr lang="ru-RU" sz="2000" dirty="0" smtClean="0">
              <a:solidFill>
                <a:srgbClr val="002060"/>
              </a:solidFill>
              <a:effectLst/>
              <a:latin typeface="Calibri"/>
              <a:ea typeface="Calibri"/>
              <a:cs typeface="Times New Roman"/>
            </a:endParaRPr>
          </a:p>
          <a:p>
            <a:pPr marL="342900" indent="-342900">
              <a:lnSpc>
                <a:spcPct val="115000"/>
              </a:lnSpc>
              <a:spcAft>
                <a:spcPts val="1000"/>
              </a:spcAft>
              <a:buFont typeface="Arial" pitchFamily="34" charset="0"/>
              <a:buChar char="•"/>
            </a:pPr>
            <a:r>
              <a:rPr lang="ru-RU" sz="2000" b="1" dirty="0">
                <a:solidFill>
                  <a:srgbClr val="002060"/>
                </a:solidFill>
                <a:latin typeface="Calibri"/>
                <a:ea typeface="Calibri"/>
                <a:cs typeface="Times New Roman"/>
              </a:rPr>
              <a:t>а</a:t>
            </a:r>
            <a:r>
              <a:rPr lang="ru-RU" sz="2000" b="1" dirty="0" smtClean="0">
                <a:solidFill>
                  <a:srgbClr val="002060"/>
                </a:solidFill>
                <a:effectLst/>
                <a:latin typeface="Calibri"/>
                <a:ea typeface="Calibri"/>
                <a:cs typeface="Times New Roman"/>
              </a:rPr>
              <a:t>ргументы должны быть развернутыми и убедительными;</a:t>
            </a:r>
            <a:endParaRPr lang="ru-RU" sz="2000" dirty="0" smtClean="0">
              <a:solidFill>
                <a:srgbClr val="002060"/>
              </a:solidFill>
              <a:effectLst/>
              <a:latin typeface="Calibri"/>
              <a:ea typeface="Calibri"/>
              <a:cs typeface="Times New Roman"/>
            </a:endParaRPr>
          </a:p>
          <a:p>
            <a:pPr marL="342900" indent="-342900">
              <a:lnSpc>
                <a:spcPct val="115000"/>
              </a:lnSpc>
              <a:spcAft>
                <a:spcPts val="1000"/>
              </a:spcAft>
              <a:buFont typeface="Arial" pitchFamily="34" charset="0"/>
              <a:buChar char="•"/>
            </a:pPr>
            <a:r>
              <a:rPr lang="ru-RU" sz="2000" b="1" dirty="0">
                <a:solidFill>
                  <a:srgbClr val="002060"/>
                </a:solidFill>
                <a:latin typeface="Calibri"/>
                <a:ea typeface="Calibri"/>
                <a:cs typeface="Times New Roman"/>
              </a:rPr>
              <a:t>а</a:t>
            </a:r>
            <a:r>
              <a:rPr lang="ru-RU" sz="2000" b="1" dirty="0" smtClean="0">
                <a:solidFill>
                  <a:srgbClr val="002060"/>
                </a:solidFill>
                <a:effectLst/>
                <a:latin typeface="Calibri"/>
                <a:ea typeface="Calibri"/>
                <a:cs typeface="Times New Roman"/>
              </a:rPr>
              <a:t>ргументы не должны быть противоречивыми;</a:t>
            </a:r>
            <a:endParaRPr lang="ru-RU" sz="2000" dirty="0" smtClean="0">
              <a:solidFill>
                <a:srgbClr val="002060"/>
              </a:solidFill>
              <a:effectLst/>
              <a:latin typeface="Calibri"/>
              <a:ea typeface="Calibri"/>
              <a:cs typeface="Times New Roman"/>
            </a:endParaRPr>
          </a:p>
          <a:p>
            <a:pPr marL="342900" indent="-342900">
              <a:lnSpc>
                <a:spcPct val="115000"/>
              </a:lnSpc>
              <a:spcAft>
                <a:spcPts val="1000"/>
              </a:spcAft>
              <a:buFont typeface="Arial" pitchFamily="34" charset="0"/>
              <a:buChar char="•"/>
            </a:pPr>
            <a:r>
              <a:rPr lang="ru-RU" sz="2000" b="1" dirty="0">
                <a:solidFill>
                  <a:srgbClr val="002060"/>
                </a:solidFill>
                <a:latin typeface="Calibri"/>
                <a:ea typeface="Calibri"/>
                <a:cs typeface="Times New Roman"/>
              </a:rPr>
              <a:t>а</a:t>
            </a:r>
            <a:r>
              <a:rPr lang="ru-RU" sz="2000" b="1" dirty="0" smtClean="0">
                <a:solidFill>
                  <a:srgbClr val="002060"/>
                </a:solidFill>
                <a:effectLst/>
                <a:latin typeface="Calibri"/>
                <a:ea typeface="Calibri"/>
                <a:cs typeface="Times New Roman"/>
              </a:rPr>
              <a:t>ргументов должно быть два в сочинении на ЕГЭ </a:t>
            </a:r>
            <a:endParaRPr lang="ru-RU" sz="2000" dirty="0">
              <a:solidFill>
                <a:srgbClr val="002060"/>
              </a:solidFill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420698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95536" y="836712"/>
            <a:ext cx="8280920" cy="53660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>
              <a:lnSpc>
                <a:spcPct val="115000"/>
              </a:lnSpc>
              <a:spcAft>
                <a:spcPts val="0"/>
              </a:spcAft>
            </a:pPr>
            <a:r>
              <a:rPr lang="ru-RU" sz="2800" b="1" i="1" dirty="0" smtClean="0">
                <a:solidFill>
                  <a:srgbClr val="C00000"/>
                </a:solidFill>
                <a:effectLst/>
                <a:latin typeface="Calibri"/>
                <a:ea typeface="Calibri"/>
                <a:cs typeface="Times New Roman"/>
              </a:rPr>
              <a:t>Типичные ошибки аргументации: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/>
              <a:buChar char=""/>
            </a:pPr>
            <a:r>
              <a:rPr lang="ru-RU" i="1" dirty="0" smtClean="0">
                <a:solidFill>
                  <a:srgbClr val="002060"/>
                </a:solidFill>
                <a:effectLst/>
                <a:latin typeface="Calibri"/>
                <a:ea typeface="Calibri"/>
                <a:cs typeface="Times New Roman"/>
              </a:rPr>
              <a:t>Нечетко формулируют собственную позицию;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/>
              <a:buChar char=""/>
            </a:pPr>
            <a:r>
              <a:rPr lang="ru-RU" i="1" dirty="0" smtClean="0">
                <a:solidFill>
                  <a:srgbClr val="002060"/>
                </a:solidFill>
                <a:effectLst/>
                <a:latin typeface="Calibri"/>
                <a:ea typeface="Calibri"/>
                <a:cs typeface="Times New Roman"/>
              </a:rPr>
              <a:t>Не соотносят ее с проблематикой исходного текста;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/>
              <a:buChar char=""/>
            </a:pPr>
            <a:r>
              <a:rPr lang="ru-RU" i="1" dirty="0" smtClean="0">
                <a:solidFill>
                  <a:srgbClr val="002060"/>
                </a:solidFill>
                <a:effectLst/>
                <a:latin typeface="Calibri"/>
                <a:ea typeface="Calibri"/>
                <a:cs typeface="Times New Roman"/>
              </a:rPr>
              <a:t>Пересказывают авторские аргументы;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/>
              <a:buChar char=""/>
            </a:pPr>
            <a:r>
              <a:rPr lang="ru-RU" i="1" dirty="0" smtClean="0">
                <a:solidFill>
                  <a:srgbClr val="002060"/>
                </a:solidFill>
                <a:effectLst/>
                <a:latin typeface="Calibri"/>
                <a:ea typeface="Calibri"/>
                <a:cs typeface="Times New Roman"/>
              </a:rPr>
              <a:t>Приводят доказательства, пустые в содержательном плане;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/>
              <a:buChar char=""/>
            </a:pPr>
            <a:r>
              <a:rPr lang="ru-RU" i="1" dirty="0" smtClean="0">
                <a:solidFill>
                  <a:srgbClr val="002060"/>
                </a:solidFill>
                <a:effectLst/>
                <a:latin typeface="Calibri"/>
                <a:ea typeface="Calibri"/>
                <a:cs typeface="Times New Roman"/>
              </a:rPr>
              <a:t>Аргументы не согласуют с заявленной позицией;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/>
              <a:buChar char=""/>
            </a:pPr>
            <a:r>
              <a:rPr lang="ru-RU" i="1" dirty="0" smtClean="0">
                <a:solidFill>
                  <a:srgbClr val="002060"/>
                </a:solidFill>
                <a:effectLst/>
                <a:latin typeface="Calibri"/>
                <a:ea typeface="Calibri"/>
                <a:cs typeface="Times New Roman"/>
              </a:rPr>
              <a:t>Пересказывают фрагменты текста;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/>
              <a:buChar char=""/>
            </a:pPr>
            <a:r>
              <a:rPr lang="ru-RU" i="1" dirty="0" smtClean="0">
                <a:solidFill>
                  <a:srgbClr val="002060"/>
                </a:solidFill>
                <a:effectLst/>
                <a:latin typeface="Calibri"/>
                <a:ea typeface="Calibri"/>
                <a:cs typeface="Times New Roman"/>
              </a:rPr>
              <a:t>Пытаются развить авторскую мысль;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/>
              <a:buChar char=""/>
            </a:pPr>
            <a:r>
              <a:rPr lang="ru-RU" i="1" dirty="0" smtClean="0">
                <a:solidFill>
                  <a:srgbClr val="002060"/>
                </a:solidFill>
                <a:effectLst/>
                <a:latin typeface="Calibri"/>
                <a:ea typeface="Calibri"/>
                <a:cs typeface="Times New Roman"/>
              </a:rPr>
              <a:t>Не аргументируют свою точку зрения, а передают восприятие текста;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/>
              <a:buChar char=""/>
            </a:pPr>
            <a:r>
              <a:rPr lang="ru-RU" i="1" dirty="0" smtClean="0">
                <a:solidFill>
                  <a:srgbClr val="002060"/>
                </a:solidFill>
                <a:effectLst/>
                <a:latin typeface="Calibri"/>
                <a:ea typeface="Calibri"/>
                <a:cs typeface="Times New Roman"/>
              </a:rPr>
              <a:t>Используют в качестве аргументов суждения, нуждающиеся в доказательствах;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/>
              <a:buChar char=""/>
            </a:pPr>
            <a:r>
              <a:rPr lang="ru-RU" i="1" dirty="0" smtClean="0">
                <a:solidFill>
                  <a:srgbClr val="002060"/>
                </a:solidFill>
                <a:effectLst/>
                <a:latin typeface="Calibri"/>
                <a:ea typeface="Calibri"/>
                <a:cs typeface="Times New Roman"/>
              </a:rPr>
              <a:t>Ссылаются на авторов, но данные ссылки не являются аргументами к высказанной точке зрения;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/>
              <a:buChar char=""/>
            </a:pPr>
            <a:r>
              <a:rPr lang="ru-RU" i="1" dirty="0" smtClean="0">
                <a:solidFill>
                  <a:srgbClr val="002060"/>
                </a:solidFill>
                <a:effectLst/>
                <a:latin typeface="Calibri"/>
                <a:ea typeface="Calibri"/>
                <a:cs typeface="Times New Roman"/>
              </a:rPr>
              <a:t>Вместо аргументации излагают свое отношение к автору;</a:t>
            </a: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Symbol"/>
              <a:buChar char=""/>
            </a:pPr>
            <a:r>
              <a:rPr lang="ru-RU" i="1" dirty="0" smtClean="0">
                <a:solidFill>
                  <a:srgbClr val="002060"/>
                </a:solidFill>
                <a:effectLst/>
                <a:latin typeface="Calibri"/>
                <a:ea typeface="Calibri"/>
                <a:cs typeface="Times New Roman"/>
              </a:rPr>
              <a:t>Не аргументируют, а иллюстрируют высказанную точку зрения, не поясняя, что именно доказывается данным примером.</a:t>
            </a:r>
            <a:endParaRPr lang="ru-RU" i="1" dirty="0">
              <a:solidFill>
                <a:srgbClr val="002060"/>
              </a:solidFill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359791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548680"/>
            <a:ext cx="7848872" cy="5355312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b="1" i="0" u="none" strike="noStrike" baseline="0" dirty="0" smtClean="0">
                <a:solidFill>
                  <a:srgbClr val="C00000"/>
                </a:solidFill>
                <a:latin typeface="TimesNewRomanPS-BoldMT"/>
              </a:rPr>
              <a:t>К4 Аргументация экзаменуемым собственного мнения по</a:t>
            </a:r>
          </a:p>
          <a:p>
            <a:r>
              <a:rPr lang="ru-RU" b="1" i="0" u="none" strike="noStrike" baseline="0" dirty="0" smtClean="0">
                <a:solidFill>
                  <a:srgbClr val="C00000"/>
                </a:solidFill>
                <a:latin typeface="TimesNewRomanPS-BoldMT"/>
              </a:rPr>
              <a:t>Проблеме</a:t>
            </a:r>
          </a:p>
          <a:p>
            <a:endParaRPr lang="ru-RU" b="1" i="0" u="none" strike="noStrike" baseline="0" dirty="0" smtClean="0">
              <a:solidFill>
                <a:srgbClr val="C00000"/>
              </a:solidFill>
              <a:latin typeface="TimesNewRomanPS-BoldMT"/>
            </a:endParaRPr>
          </a:p>
          <a:p>
            <a:r>
              <a:rPr lang="ru-RU" b="0" i="0" u="none" strike="noStrike" baseline="0" dirty="0" smtClean="0">
                <a:latin typeface="TimesNewRomanPSMT"/>
              </a:rPr>
              <a:t>Экзаменуемый выразил своё мнение по сформулированной</a:t>
            </a:r>
          </a:p>
          <a:p>
            <a:r>
              <a:rPr lang="ru-RU" b="0" i="0" u="none" strike="noStrike" baseline="0" dirty="0" smtClean="0">
                <a:latin typeface="TimesNewRomanPSMT"/>
              </a:rPr>
              <a:t>им проблеме, поставленной автором текста (согласившись</a:t>
            </a:r>
          </a:p>
          <a:p>
            <a:r>
              <a:rPr lang="ru-RU" b="0" i="0" u="none" strike="noStrike" baseline="0" dirty="0" smtClean="0">
                <a:latin typeface="TimesNewRomanPSMT"/>
              </a:rPr>
              <a:t>или не согласившись с позицией автора), аргументировал его</a:t>
            </a:r>
          </a:p>
          <a:p>
            <a:r>
              <a:rPr lang="ru-RU" b="0" i="0" u="none" strike="noStrike" baseline="0" dirty="0" smtClean="0">
                <a:latin typeface="TimesNewRomanPSMT"/>
              </a:rPr>
              <a:t>(</a:t>
            </a:r>
            <a:r>
              <a:rPr lang="ru-RU" b="1" i="0" u="none" strike="noStrike" baseline="0" dirty="0" smtClean="0">
                <a:latin typeface="TimesNewRomanPS-BoldMT"/>
              </a:rPr>
              <a:t>привёл не менее 2 аргументов, один из которых взят</a:t>
            </a:r>
          </a:p>
          <a:p>
            <a:r>
              <a:rPr lang="ru-RU" b="1" i="0" u="none" strike="noStrike" baseline="0" dirty="0" smtClean="0">
                <a:latin typeface="TimesNewRomanPS-BoldMT"/>
              </a:rPr>
              <a:t>из художественной, публицистической или научной</a:t>
            </a:r>
          </a:p>
          <a:p>
            <a:r>
              <a:rPr lang="ru-RU" b="1" i="0" u="none" strike="noStrike" baseline="0" dirty="0" smtClean="0">
                <a:latin typeface="TimesNewRomanPS-BoldMT"/>
              </a:rPr>
              <a:t>литературы</a:t>
            </a:r>
            <a:r>
              <a:rPr lang="ru-RU" b="0" i="0" u="none" strike="noStrike" baseline="0" dirty="0" smtClean="0">
                <a:latin typeface="TimesNewRomanPSMT"/>
              </a:rPr>
              <a:t>)</a:t>
            </a:r>
          </a:p>
          <a:p>
            <a:r>
              <a:rPr lang="ru-RU" b="0" i="0" u="none" strike="noStrike" baseline="0" dirty="0" smtClean="0">
                <a:latin typeface="TimesNewRomanPSMT"/>
              </a:rPr>
              <a:t>                                                                                                                   </a:t>
            </a:r>
            <a:r>
              <a:rPr lang="ru-RU" b="1" i="0" u="none" strike="noStrike" baseline="0" dirty="0" smtClean="0">
                <a:latin typeface="TimesNewRomanPSMT"/>
              </a:rPr>
              <a:t>3</a:t>
            </a:r>
          </a:p>
          <a:p>
            <a:r>
              <a:rPr lang="ru-RU" b="0" i="0" u="none" strike="noStrike" baseline="0" dirty="0" smtClean="0">
                <a:latin typeface="TimesNewRomanPSMT"/>
              </a:rPr>
              <a:t>Экзаменуемый выразил своё мнение по сформулированной</a:t>
            </a:r>
          </a:p>
          <a:p>
            <a:r>
              <a:rPr lang="ru-RU" b="0" i="0" u="none" strike="noStrike" baseline="0" dirty="0" smtClean="0">
                <a:latin typeface="TimesNewRomanPSMT"/>
              </a:rPr>
              <a:t>им проблеме, поставленной автором текста (согласившись</a:t>
            </a:r>
          </a:p>
          <a:p>
            <a:r>
              <a:rPr lang="ru-RU" b="0" i="0" u="none" strike="noStrike" baseline="0" dirty="0" smtClean="0">
                <a:latin typeface="TimesNewRomanPSMT"/>
              </a:rPr>
              <a:t>или не согласившись с позицией автора), аргументировал его</a:t>
            </a:r>
          </a:p>
          <a:p>
            <a:r>
              <a:rPr lang="ru-RU" b="0" i="0" u="none" strike="noStrike" baseline="0" dirty="0" smtClean="0">
                <a:latin typeface="TimesNewRomanPSMT"/>
              </a:rPr>
              <a:t>(привёл </a:t>
            </a:r>
            <a:r>
              <a:rPr lang="ru-RU" b="1" i="0" u="none" strike="noStrike" baseline="0" dirty="0" smtClean="0">
                <a:latin typeface="TimesNewRomanPS-BoldMT"/>
              </a:rPr>
              <a:t>не менее 2 </a:t>
            </a:r>
            <a:r>
              <a:rPr lang="ru-RU" b="0" i="0" u="none" strike="noStrike" baseline="0" dirty="0" smtClean="0">
                <a:latin typeface="TimesNewRomanPSMT"/>
              </a:rPr>
              <a:t>аргументов, опираясь на знания,</a:t>
            </a:r>
          </a:p>
          <a:p>
            <a:r>
              <a:rPr lang="ru-RU" b="0" i="0" u="none" strike="noStrike" baseline="0" dirty="0" smtClean="0">
                <a:latin typeface="TimesNewRomanPSMT"/>
              </a:rPr>
              <a:t>жизненный опыт),</a:t>
            </a:r>
          </a:p>
          <a:p>
            <a:r>
              <a:rPr lang="ru-RU" b="1" i="0" u="none" strike="noStrike" baseline="0" dirty="0" smtClean="0">
                <a:latin typeface="TimesNewRomanPS-BoldMT"/>
              </a:rPr>
              <a:t>или</a:t>
            </a:r>
          </a:p>
          <a:p>
            <a:r>
              <a:rPr lang="ru-RU" b="1" i="0" u="none" strike="noStrike" baseline="0" dirty="0" smtClean="0">
                <a:latin typeface="TimesNewRomanPS-BoldMT"/>
              </a:rPr>
              <a:t>привёл только один аргумент из художественной,</a:t>
            </a:r>
          </a:p>
          <a:p>
            <a:r>
              <a:rPr lang="ru-RU" b="1" i="0" u="none" strike="noStrike" baseline="0" dirty="0" smtClean="0">
                <a:latin typeface="TimesNewRomanPS-BoldMT"/>
              </a:rPr>
              <a:t>публицистической или научной литературы</a:t>
            </a:r>
          </a:p>
          <a:p>
            <a:r>
              <a:rPr lang="ru-RU" b="0" i="0" u="none" strike="noStrike" baseline="0" dirty="0" smtClean="0">
                <a:latin typeface="TimesNewRomanPSMT"/>
              </a:rPr>
              <a:t>                                                                                                                    </a:t>
            </a:r>
            <a:r>
              <a:rPr lang="ru-RU" b="1" i="0" u="none" strike="noStrike" baseline="0" dirty="0" smtClean="0">
                <a:latin typeface="TimesNewRomanPSMT"/>
              </a:rPr>
              <a:t>2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512291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620688"/>
            <a:ext cx="7632848" cy="4247317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b="0" i="0" u="none" strike="noStrike" baseline="0" dirty="0" smtClean="0">
                <a:latin typeface="TimesNewRomanPSMT"/>
              </a:rPr>
              <a:t>Экзаменуемый выразил своё мнение по сформулированной</a:t>
            </a:r>
          </a:p>
          <a:p>
            <a:r>
              <a:rPr lang="ru-RU" b="0" i="0" u="none" strike="noStrike" baseline="0" dirty="0" smtClean="0">
                <a:latin typeface="TimesNewRomanPSMT"/>
              </a:rPr>
              <a:t>им проблеме, поставленной автором текста (согласившись</a:t>
            </a:r>
          </a:p>
          <a:p>
            <a:r>
              <a:rPr lang="ru-RU" b="0" i="0" u="none" strike="noStrike" baseline="0" dirty="0" smtClean="0">
                <a:latin typeface="TimesNewRomanPSMT"/>
              </a:rPr>
              <a:t>или не согласившись с позицией автора), аргументировал его</a:t>
            </a:r>
          </a:p>
          <a:p>
            <a:r>
              <a:rPr lang="ru-RU" b="0" i="0" u="none" strike="noStrike" baseline="0" dirty="0" smtClean="0">
                <a:latin typeface="TimesNewRomanPSMT"/>
              </a:rPr>
              <a:t>(привёл один аргумент), опираясь на знания, жизненный опыт</a:t>
            </a:r>
          </a:p>
          <a:p>
            <a:r>
              <a:rPr lang="ru-RU" b="0" i="0" u="none" strike="noStrike" baseline="0" dirty="0" smtClean="0">
                <a:latin typeface="TimesNewRomanPSMT"/>
              </a:rPr>
              <a:t>                                                                                                                </a:t>
            </a:r>
            <a:r>
              <a:rPr lang="ru-RU" b="1" i="0" u="none" strike="noStrike" baseline="0" dirty="0" smtClean="0">
                <a:latin typeface="TimesNewRomanPSMT"/>
              </a:rPr>
              <a:t>1</a:t>
            </a:r>
          </a:p>
          <a:p>
            <a:endParaRPr lang="ru-RU" b="1" i="0" u="none" strike="noStrike" baseline="0" dirty="0" smtClean="0">
              <a:latin typeface="TimesNewRomanPSMT"/>
            </a:endParaRPr>
          </a:p>
          <a:p>
            <a:r>
              <a:rPr lang="ru-RU" b="0" i="0" u="none" strike="noStrike" baseline="0" dirty="0" smtClean="0">
                <a:latin typeface="TimesNewRomanPSMT"/>
              </a:rPr>
              <a:t>Экзаменуемый сформулировал своё мнение по проблеме,</a:t>
            </a:r>
          </a:p>
          <a:p>
            <a:r>
              <a:rPr lang="ru-RU" b="0" i="0" u="none" strike="noStrike" baseline="0" dirty="0" smtClean="0">
                <a:latin typeface="TimesNewRomanPSMT"/>
              </a:rPr>
              <a:t>поставленной автором текста (согласившись или не</a:t>
            </a:r>
          </a:p>
          <a:p>
            <a:r>
              <a:rPr lang="ru-RU" b="0" i="0" u="none" strike="noStrike" baseline="0" dirty="0" smtClean="0">
                <a:latin typeface="TimesNewRomanPSMT"/>
              </a:rPr>
              <a:t>согласившись с позицией автора), </a:t>
            </a:r>
            <a:r>
              <a:rPr lang="ru-RU" b="1" i="0" u="none" strike="noStrike" baseline="0" dirty="0" smtClean="0">
                <a:latin typeface="TimesNewRomanPS-BoldMT"/>
              </a:rPr>
              <a:t>но не привёл аргументов</a:t>
            </a:r>
            <a:r>
              <a:rPr lang="ru-RU" b="0" i="0" u="none" strike="noStrike" baseline="0" dirty="0" smtClean="0">
                <a:latin typeface="TimesNewRomanPSMT"/>
              </a:rPr>
              <a:t>,</a:t>
            </a:r>
          </a:p>
          <a:p>
            <a:r>
              <a:rPr lang="ru-RU" b="1" i="0" u="none" strike="noStrike" baseline="0" dirty="0" smtClean="0">
                <a:latin typeface="TimesNewRomanPS-BoldMT"/>
              </a:rPr>
              <a:t>или</a:t>
            </a:r>
          </a:p>
          <a:p>
            <a:r>
              <a:rPr lang="ru-RU" b="0" i="0" u="none" strike="noStrike" baseline="0" dirty="0" smtClean="0">
                <a:latin typeface="TimesNewRomanPSMT"/>
              </a:rPr>
              <a:t>мнение экзаменуемого заявлено лишь формально (например:</a:t>
            </a:r>
          </a:p>
          <a:p>
            <a:r>
              <a:rPr lang="ru-RU" b="0" i="0" u="none" strike="noStrike" baseline="0" dirty="0" smtClean="0">
                <a:latin typeface="TimesNewRomanPSMT"/>
              </a:rPr>
              <a:t>«Я согласен / не согласен с автором»),</a:t>
            </a:r>
          </a:p>
          <a:p>
            <a:r>
              <a:rPr lang="ru-RU" b="1" i="0" u="none" strike="noStrike" baseline="0" dirty="0" smtClean="0">
                <a:latin typeface="TimesNewRomanPS-BoldMT"/>
              </a:rPr>
              <a:t>или</a:t>
            </a:r>
          </a:p>
          <a:p>
            <a:r>
              <a:rPr lang="ru-RU" b="0" i="0" u="none" strike="noStrike" baseline="0" dirty="0" smtClean="0">
                <a:latin typeface="TimesNewRomanPSMT"/>
              </a:rPr>
              <a:t>мнение экзаменуемого вообще не отражено в работе</a:t>
            </a:r>
          </a:p>
          <a:p>
            <a:r>
              <a:rPr lang="ru-RU" b="0" i="0" u="none" strike="noStrike" baseline="0" dirty="0" smtClean="0">
                <a:latin typeface="TimesNewRomanPSMT"/>
              </a:rPr>
              <a:t>                                                                                                                 </a:t>
            </a:r>
            <a:r>
              <a:rPr lang="ru-RU" b="1" i="0" u="none" strike="noStrike" baseline="0" dirty="0" smtClean="0">
                <a:latin typeface="TimesNewRomanPSMT"/>
              </a:rPr>
              <a:t>0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888287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3102832"/>
              </p:ext>
            </p:extLst>
          </p:nvPr>
        </p:nvGraphicFramePr>
        <p:xfrm>
          <a:off x="683569" y="1052736"/>
          <a:ext cx="7920878" cy="5014468"/>
        </p:xfrm>
        <a:graphic>
          <a:graphicData uri="http://schemas.openxmlformats.org/drawingml/2006/table">
            <a:tbl>
              <a:tblPr firstRow="1" firstCol="1" bandRow="1"/>
              <a:tblGrid>
                <a:gridCol w="1979600"/>
                <a:gridCol w="1980426"/>
                <a:gridCol w="1980426"/>
                <a:gridCol w="1980426"/>
              </a:tblGrid>
              <a:tr h="5360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Проблемы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Утверждающие тезисы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Автор и произведение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Аргументы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884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Утрата нравственных ценностей в современном мире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Безнравственность- это причина многих бед и трагедий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В. Астафьев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«</a:t>
                      </a:r>
                      <a:r>
                        <a:rPr lang="ru-RU" sz="160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Людочка</a:t>
                      </a:r>
                      <a:r>
                        <a:rPr lang="ru-RU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»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Выросшая в деревне среди нищеты и пьянства, жестокости и безнравственности, героиня рассказа ищет спасения в городе. Став жертвой грубого насилия, в обстановке всеобщего безразличия, </a:t>
                      </a:r>
                      <a:r>
                        <a:rPr lang="ru-RU" sz="160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Людочка</a:t>
                      </a:r>
                      <a:r>
                        <a:rPr lang="ru-RU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кончает жизнь самоубийством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043608" y="620688"/>
            <a:ext cx="16433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smtClean="0">
                <a:solidFill>
                  <a:srgbClr val="C00000"/>
                </a:solidFill>
              </a:rPr>
              <a:t>Вариант 1</a:t>
            </a:r>
            <a:endParaRPr lang="ru-RU" sz="2400" b="1" i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0754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3448348"/>
              </p:ext>
            </p:extLst>
          </p:nvPr>
        </p:nvGraphicFramePr>
        <p:xfrm>
          <a:off x="611560" y="1412776"/>
          <a:ext cx="8166168" cy="4887622"/>
        </p:xfrm>
        <a:graphic>
          <a:graphicData uri="http://schemas.openxmlformats.org/drawingml/2006/table">
            <a:tbl>
              <a:tblPr firstRow="1" firstCol="1" bandRow="1"/>
              <a:tblGrid>
                <a:gridCol w="818237"/>
                <a:gridCol w="1572485"/>
                <a:gridCol w="5775446"/>
              </a:tblGrid>
              <a:tr h="2147686"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Блоки проблем</a:t>
                      </a:r>
                    </a:p>
                  </a:txBody>
                  <a:tcPr marL="68580" marR="6858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Проблемы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Аргументы из художественной, публицистической, научно-популярной литературы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39936"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Человек и искусство</a:t>
                      </a:r>
                    </a:p>
                  </a:txBody>
                  <a:tcPr marL="68580" marR="6858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Calibri"/>
                          <a:ea typeface="Calibri"/>
                          <a:cs typeface="Times New Roman"/>
                        </a:rPr>
                        <a:t>а) Роль музыки в жизни человека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Якова Матвеевича , героя рассказа А.П. Чехова   «Скрипка Ротшильда», найденная им мелодия, изумительная по красоте, трогательная и печальная, заставляет сделать философские обобщения гуманного характера: если бы не было ненависти и злобы между людьми, мир стал бы прекрасен, никто бы не стал друг другу мешать. Он впервые испытал стыд от того, что обижал окружающих.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331640" y="620688"/>
            <a:ext cx="16161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i="1" dirty="0" smtClean="0">
                <a:solidFill>
                  <a:srgbClr val="C00000"/>
                </a:solidFill>
              </a:rPr>
              <a:t>Вариант 2</a:t>
            </a:r>
            <a:endParaRPr lang="ru-RU" sz="2400" i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5770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2198031"/>
              </p:ext>
            </p:extLst>
          </p:nvPr>
        </p:nvGraphicFramePr>
        <p:xfrm>
          <a:off x="467543" y="1215916"/>
          <a:ext cx="8424936" cy="4716456"/>
        </p:xfrm>
        <a:graphic>
          <a:graphicData uri="http://schemas.openxmlformats.org/drawingml/2006/table">
            <a:tbl>
              <a:tblPr firstRow="1" firstCol="1" bandRow="1"/>
              <a:tblGrid>
                <a:gridCol w="1496692"/>
                <a:gridCol w="1264583"/>
                <a:gridCol w="1264583"/>
                <a:gridCol w="4399078"/>
              </a:tblGrid>
              <a:tr h="1264850"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Блоки проблем</a:t>
                      </a:r>
                    </a:p>
                  </a:txBody>
                  <a:tcPr marL="68580" marR="6858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Проблемы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Утверждающие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тезисы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А) Аргументы из читательского опыта;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Б) Аргументы из жизненного опыта;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80482"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Человек и природа</a:t>
                      </a:r>
                    </a:p>
                  </a:txBody>
                  <a:tcPr marL="68580" marR="6858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А) Варварское отношение к природе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Потребительское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Отношение к природе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А) Судьба Гоши </a:t>
                      </a:r>
                      <a:r>
                        <a:rPr lang="ru-RU" sz="180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Герцева</a:t>
                      </a:r>
                      <a:r>
                        <a:rPr lang="ru-RU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из повести В. Астафьева «Царь-рыба» служит иллюстрацией карающей силы природы. Этот герой несет наказание за высокомерный цинизм по отношению к ней.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Б) в средней полосе России бесконтрольная вырубка лесов в погоне за легкими деньгами привела к тому, что обмелели реки, исчезли ручьи, земля перестала давать урожай.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899592" y="692696"/>
            <a:ext cx="189026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i="1" dirty="0" smtClean="0">
                <a:solidFill>
                  <a:srgbClr val="C00000"/>
                </a:solidFill>
              </a:rPr>
              <a:t>Вариант 3</a:t>
            </a:r>
            <a:endParaRPr lang="ru-RU" sz="2800" b="1" i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8921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476673"/>
            <a:ext cx="8496944" cy="618047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numCol="2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b="1" dirty="0" smtClean="0">
                <a:solidFill>
                  <a:srgbClr val="C00000"/>
                </a:solidFill>
                <a:ea typeface="Calibri"/>
                <a:cs typeface="Times New Roman"/>
              </a:rPr>
              <a:t>     </a:t>
            </a:r>
            <a:r>
              <a:rPr lang="ru-RU" b="1" dirty="0" smtClean="0">
                <a:solidFill>
                  <a:srgbClr val="C00000"/>
                </a:solidFill>
                <a:latin typeface="Arial Black" pitchFamily="34" charset="0"/>
                <a:ea typeface="Calibri"/>
                <a:cs typeface="Times New Roman"/>
              </a:rPr>
              <a:t>Лев </a:t>
            </a:r>
            <a:r>
              <a:rPr lang="ru-RU" b="1" dirty="0">
                <a:solidFill>
                  <a:srgbClr val="C00000"/>
                </a:solidFill>
                <a:latin typeface="Arial Black" pitchFamily="34" charset="0"/>
                <a:ea typeface="Calibri"/>
                <a:cs typeface="Times New Roman"/>
              </a:rPr>
              <a:t>Николаевич Толстой </a:t>
            </a:r>
            <a:r>
              <a:rPr lang="ru-RU" b="1" dirty="0" smtClean="0">
                <a:solidFill>
                  <a:srgbClr val="C00000"/>
                </a:solidFill>
                <a:latin typeface="Arial Black" pitchFamily="34" charset="0"/>
                <a:ea typeface="Calibri"/>
                <a:cs typeface="Times New Roman"/>
              </a:rPr>
              <a:t> роман–эпопея «Война </a:t>
            </a:r>
            <a:r>
              <a:rPr lang="ru-RU" b="1" dirty="0">
                <a:solidFill>
                  <a:srgbClr val="C00000"/>
                </a:solidFill>
                <a:latin typeface="Arial Black" pitchFamily="34" charset="0"/>
                <a:ea typeface="Calibri"/>
                <a:cs typeface="Times New Roman"/>
              </a:rPr>
              <a:t>и мир</a:t>
            </a:r>
            <a:r>
              <a:rPr lang="ru-RU" sz="2000" b="1" dirty="0">
                <a:solidFill>
                  <a:srgbClr val="C00000"/>
                </a:solidFill>
                <a:latin typeface="Arial Black" pitchFamily="34" charset="0"/>
                <a:ea typeface="Calibri"/>
                <a:cs typeface="Times New Roman"/>
              </a:rPr>
              <a:t>»   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2000" b="1" i="1" dirty="0" smtClean="0">
                <a:ea typeface="Calibri"/>
                <a:cs typeface="Times New Roman"/>
              </a:rPr>
              <a:t>                                     Проблемы</a:t>
            </a:r>
            <a:r>
              <a:rPr lang="ru-RU" sz="2000" b="1" i="1" dirty="0">
                <a:ea typeface="Calibri"/>
                <a:cs typeface="Times New Roman"/>
              </a:rPr>
              <a:t>:</a:t>
            </a:r>
          </a:p>
          <a:p>
            <a:pPr marL="285750" indent="-285750" algn="just">
              <a:lnSpc>
                <a:spcPct val="115000"/>
              </a:lnSpc>
              <a:spcAft>
                <a:spcPts val="1000"/>
              </a:spcAft>
              <a:buFont typeface="Arial" pitchFamily="34" charset="0"/>
              <a:buChar char="•"/>
            </a:pPr>
            <a:r>
              <a:rPr lang="ru-RU" i="1" dirty="0">
                <a:solidFill>
                  <a:srgbClr val="002060"/>
                </a:solidFill>
                <a:ea typeface="Calibri"/>
                <a:cs typeface="Times New Roman"/>
              </a:rPr>
              <a:t>в</a:t>
            </a:r>
            <a:r>
              <a:rPr lang="ru-RU" i="1" dirty="0" smtClean="0">
                <a:solidFill>
                  <a:srgbClr val="002060"/>
                </a:solidFill>
                <a:ea typeface="Calibri"/>
                <a:cs typeface="Times New Roman"/>
              </a:rPr>
              <a:t>ойны </a:t>
            </a:r>
            <a:r>
              <a:rPr lang="ru-RU" i="1" dirty="0">
                <a:solidFill>
                  <a:srgbClr val="002060"/>
                </a:solidFill>
                <a:ea typeface="Calibri"/>
                <a:cs typeface="Times New Roman"/>
              </a:rPr>
              <a:t>и мира;</a:t>
            </a:r>
          </a:p>
          <a:p>
            <a:pPr marL="285750" indent="-285750" algn="just">
              <a:lnSpc>
                <a:spcPct val="115000"/>
              </a:lnSpc>
              <a:spcAft>
                <a:spcPts val="1000"/>
              </a:spcAft>
              <a:buFont typeface="Arial" pitchFamily="34" charset="0"/>
              <a:buChar char="•"/>
            </a:pPr>
            <a:r>
              <a:rPr lang="ru-RU" i="1" dirty="0" smtClean="0">
                <a:solidFill>
                  <a:srgbClr val="002060"/>
                </a:solidFill>
                <a:ea typeface="Calibri"/>
                <a:cs typeface="Times New Roman"/>
              </a:rPr>
              <a:t>семейных </a:t>
            </a:r>
            <a:r>
              <a:rPr lang="ru-RU" i="1" dirty="0">
                <a:solidFill>
                  <a:srgbClr val="002060"/>
                </a:solidFill>
                <a:ea typeface="Calibri"/>
                <a:cs typeface="Times New Roman"/>
              </a:rPr>
              <a:t>отношений;</a:t>
            </a:r>
          </a:p>
          <a:p>
            <a:pPr marL="285750" indent="-285750" algn="just">
              <a:lnSpc>
                <a:spcPct val="115000"/>
              </a:lnSpc>
              <a:spcAft>
                <a:spcPts val="1000"/>
              </a:spcAft>
              <a:buFont typeface="Arial" pitchFamily="34" charset="0"/>
              <a:buChar char="•"/>
            </a:pPr>
            <a:r>
              <a:rPr lang="ru-RU" i="1" dirty="0" smtClean="0">
                <a:solidFill>
                  <a:srgbClr val="002060"/>
                </a:solidFill>
                <a:ea typeface="Calibri"/>
                <a:cs typeface="Times New Roman"/>
              </a:rPr>
              <a:t>исторической </a:t>
            </a:r>
            <a:r>
              <a:rPr lang="ru-RU" i="1" dirty="0">
                <a:solidFill>
                  <a:srgbClr val="002060"/>
                </a:solidFill>
                <a:ea typeface="Calibri"/>
                <a:cs typeface="Times New Roman"/>
              </a:rPr>
              <a:t>памяти;</a:t>
            </a:r>
          </a:p>
          <a:p>
            <a:pPr marL="285750" indent="-285750" algn="just">
              <a:lnSpc>
                <a:spcPct val="115000"/>
              </a:lnSpc>
              <a:spcAft>
                <a:spcPts val="1000"/>
              </a:spcAft>
              <a:buFont typeface="Arial" pitchFamily="34" charset="0"/>
              <a:buChar char="•"/>
            </a:pPr>
            <a:r>
              <a:rPr lang="ru-RU" i="1" dirty="0" smtClean="0">
                <a:solidFill>
                  <a:srgbClr val="002060"/>
                </a:solidFill>
                <a:ea typeface="Calibri"/>
                <a:cs typeface="Times New Roman"/>
              </a:rPr>
              <a:t>истинного </a:t>
            </a:r>
            <a:r>
              <a:rPr lang="ru-RU" i="1" dirty="0">
                <a:solidFill>
                  <a:srgbClr val="002060"/>
                </a:solidFill>
                <a:ea typeface="Calibri"/>
                <a:cs typeface="Times New Roman"/>
              </a:rPr>
              <a:t>и ложного гуманизма;    </a:t>
            </a:r>
          </a:p>
          <a:p>
            <a:pPr marL="285750" indent="-285750" algn="just">
              <a:lnSpc>
                <a:spcPct val="115000"/>
              </a:lnSpc>
              <a:spcAft>
                <a:spcPts val="1000"/>
              </a:spcAft>
              <a:buFont typeface="Arial" pitchFamily="34" charset="0"/>
              <a:buChar char="•"/>
            </a:pPr>
            <a:r>
              <a:rPr lang="ru-RU" i="1" dirty="0" smtClean="0">
                <a:solidFill>
                  <a:srgbClr val="002060"/>
                </a:solidFill>
                <a:ea typeface="Calibri"/>
                <a:cs typeface="Times New Roman"/>
              </a:rPr>
              <a:t>роли </a:t>
            </a:r>
            <a:r>
              <a:rPr lang="ru-RU" i="1" dirty="0">
                <a:solidFill>
                  <a:srgbClr val="002060"/>
                </a:solidFill>
                <a:ea typeface="Calibri"/>
                <a:cs typeface="Times New Roman"/>
              </a:rPr>
              <a:t>личности в истории;</a:t>
            </a:r>
          </a:p>
          <a:p>
            <a:pPr marL="285750" indent="-285750" algn="just">
              <a:lnSpc>
                <a:spcPct val="115000"/>
              </a:lnSpc>
              <a:spcAft>
                <a:spcPts val="1000"/>
              </a:spcAft>
              <a:buFont typeface="Arial" pitchFamily="34" charset="0"/>
              <a:buChar char="•"/>
            </a:pPr>
            <a:r>
              <a:rPr lang="ru-RU" i="1" dirty="0" smtClean="0">
                <a:solidFill>
                  <a:srgbClr val="002060"/>
                </a:solidFill>
                <a:ea typeface="Calibri"/>
                <a:cs typeface="Times New Roman"/>
              </a:rPr>
              <a:t>поиска </a:t>
            </a:r>
            <a:r>
              <a:rPr lang="ru-RU" i="1" dirty="0">
                <a:solidFill>
                  <a:srgbClr val="002060"/>
                </a:solidFill>
                <a:ea typeface="Calibri"/>
                <a:cs typeface="Times New Roman"/>
              </a:rPr>
              <a:t>смысла жизни;</a:t>
            </a:r>
          </a:p>
          <a:p>
            <a:pPr marL="285750" indent="-285750" algn="just">
              <a:lnSpc>
                <a:spcPct val="115000"/>
              </a:lnSpc>
              <a:spcAft>
                <a:spcPts val="1000"/>
              </a:spcAft>
              <a:buFont typeface="Arial" pitchFamily="34" charset="0"/>
              <a:buChar char="•"/>
            </a:pPr>
            <a:r>
              <a:rPr lang="ru-RU" i="1" dirty="0" smtClean="0">
                <a:solidFill>
                  <a:srgbClr val="002060"/>
                </a:solidFill>
                <a:ea typeface="Calibri"/>
                <a:cs typeface="Times New Roman"/>
              </a:rPr>
              <a:t>истинного </a:t>
            </a:r>
            <a:r>
              <a:rPr lang="ru-RU" i="1" dirty="0">
                <a:solidFill>
                  <a:srgbClr val="002060"/>
                </a:solidFill>
                <a:ea typeface="Calibri"/>
                <a:cs typeface="Times New Roman"/>
              </a:rPr>
              <a:t>и ложного патриотизма;</a:t>
            </a:r>
          </a:p>
          <a:p>
            <a:pPr marL="285750" indent="-285750" algn="just">
              <a:lnSpc>
                <a:spcPct val="115000"/>
              </a:lnSpc>
              <a:spcAft>
                <a:spcPts val="1000"/>
              </a:spcAft>
              <a:buFont typeface="Arial" pitchFamily="34" charset="0"/>
              <a:buChar char="•"/>
            </a:pPr>
            <a:r>
              <a:rPr lang="ru-RU" i="1" dirty="0" smtClean="0">
                <a:solidFill>
                  <a:srgbClr val="002060"/>
                </a:solidFill>
                <a:ea typeface="Calibri"/>
                <a:cs typeface="Times New Roman"/>
              </a:rPr>
              <a:t>милосердия </a:t>
            </a:r>
            <a:r>
              <a:rPr lang="ru-RU" i="1" dirty="0">
                <a:solidFill>
                  <a:srgbClr val="002060"/>
                </a:solidFill>
                <a:ea typeface="Calibri"/>
                <a:cs typeface="Times New Roman"/>
              </a:rPr>
              <a:t>и сострадания;</a:t>
            </a:r>
          </a:p>
          <a:p>
            <a:pPr marL="285750" indent="-285750" algn="just">
              <a:lnSpc>
                <a:spcPct val="115000"/>
              </a:lnSpc>
              <a:spcAft>
                <a:spcPts val="1000"/>
              </a:spcAft>
              <a:buFont typeface="Arial" pitchFamily="34" charset="0"/>
              <a:buChar char="•"/>
            </a:pPr>
            <a:r>
              <a:rPr lang="ru-RU" i="1" dirty="0" smtClean="0">
                <a:solidFill>
                  <a:srgbClr val="002060"/>
                </a:solidFill>
                <a:ea typeface="Calibri"/>
                <a:cs typeface="Times New Roman"/>
              </a:rPr>
              <a:t>влияния </a:t>
            </a:r>
            <a:r>
              <a:rPr lang="ru-RU" i="1" dirty="0">
                <a:solidFill>
                  <a:srgbClr val="002060"/>
                </a:solidFill>
                <a:ea typeface="Calibri"/>
                <a:cs typeface="Times New Roman"/>
              </a:rPr>
              <a:t>красоты природы на человека</a:t>
            </a:r>
            <a:r>
              <a:rPr lang="ru-RU" i="1" dirty="0" smtClean="0">
                <a:solidFill>
                  <a:srgbClr val="002060"/>
                </a:solidFill>
                <a:ea typeface="Calibri"/>
                <a:cs typeface="Times New Roman"/>
              </a:rPr>
              <a:t>;</a:t>
            </a:r>
            <a:endParaRPr lang="ru-RU" i="1" dirty="0">
              <a:solidFill>
                <a:srgbClr val="002060"/>
              </a:solidFill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ru-RU" i="1" dirty="0">
              <a:solidFill>
                <a:srgbClr val="002060"/>
              </a:solidFill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ru-RU" i="1" dirty="0" smtClean="0">
              <a:solidFill>
                <a:srgbClr val="002060"/>
              </a:solidFill>
              <a:ea typeface="Calibri"/>
              <a:cs typeface="Times New Roman"/>
            </a:endParaRPr>
          </a:p>
          <a:p>
            <a:pPr marL="285750" indent="-285750" algn="just">
              <a:lnSpc>
                <a:spcPct val="115000"/>
              </a:lnSpc>
              <a:spcAft>
                <a:spcPts val="1000"/>
              </a:spcAft>
              <a:buFont typeface="Arial" pitchFamily="34" charset="0"/>
              <a:buChar char="•"/>
            </a:pPr>
            <a:endParaRPr lang="ru-RU" i="1" dirty="0">
              <a:solidFill>
                <a:srgbClr val="002060"/>
              </a:solidFill>
              <a:ea typeface="Calibri"/>
              <a:cs typeface="Times New Roman"/>
            </a:endParaRPr>
          </a:p>
          <a:p>
            <a:pPr marL="285750" indent="-285750" algn="just">
              <a:lnSpc>
                <a:spcPct val="115000"/>
              </a:lnSpc>
              <a:spcAft>
                <a:spcPts val="1000"/>
              </a:spcAft>
              <a:buFont typeface="Arial" pitchFamily="34" charset="0"/>
              <a:buChar char="•"/>
            </a:pPr>
            <a:endParaRPr lang="ru-RU" i="1" dirty="0" smtClean="0">
              <a:solidFill>
                <a:srgbClr val="002060"/>
              </a:solidFill>
              <a:ea typeface="Calibri"/>
              <a:cs typeface="Times New Roman"/>
            </a:endParaRPr>
          </a:p>
          <a:p>
            <a:pPr marL="285750" indent="-285750" algn="just">
              <a:lnSpc>
                <a:spcPct val="115000"/>
              </a:lnSpc>
              <a:spcAft>
                <a:spcPts val="1000"/>
              </a:spcAft>
              <a:buFont typeface="Arial" pitchFamily="34" charset="0"/>
              <a:buChar char="•"/>
            </a:pPr>
            <a:endParaRPr lang="ru-RU" i="1" dirty="0">
              <a:solidFill>
                <a:srgbClr val="002060"/>
              </a:solidFill>
              <a:ea typeface="Calibri"/>
              <a:cs typeface="Times New Roman"/>
            </a:endParaRPr>
          </a:p>
          <a:p>
            <a:pPr marL="285750" indent="-285750" algn="just">
              <a:lnSpc>
                <a:spcPct val="115000"/>
              </a:lnSpc>
              <a:spcAft>
                <a:spcPts val="1000"/>
              </a:spcAft>
              <a:buFont typeface="Arial" pitchFamily="34" charset="0"/>
              <a:buChar char="•"/>
            </a:pPr>
            <a:r>
              <a:rPr lang="ru-RU" i="1" dirty="0">
                <a:solidFill>
                  <a:srgbClr val="002060"/>
                </a:solidFill>
                <a:ea typeface="Calibri"/>
                <a:cs typeface="Times New Roman"/>
              </a:rPr>
              <a:t>л</a:t>
            </a:r>
            <a:r>
              <a:rPr lang="ru-RU" i="1" dirty="0" smtClean="0">
                <a:solidFill>
                  <a:srgbClr val="002060"/>
                </a:solidFill>
                <a:ea typeface="Calibri"/>
                <a:cs typeface="Times New Roman"/>
              </a:rPr>
              <a:t>юбви</a:t>
            </a:r>
            <a:r>
              <a:rPr lang="ru-RU" i="1" dirty="0">
                <a:solidFill>
                  <a:srgbClr val="002060"/>
                </a:solidFill>
                <a:ea typeface="Calibri"/>
                <a:cs typeface="Times New Roman"/>
              </a:rPr>
              <a:t>;</a:t>
            </a:r>
          </a:p>
          <a:p>
            <a:pPr marL="285750" indent="-285750" algn="just">
              <a:lnSpc>
                <a:spcPct val="115000"/>
              </a:lnSpc>
              <a:spcAft>
                <a:spcPts val="1000"/>
              </a:spcAft>
              <a:buFont typeface="Arial" pitchFamily="34" charset="0"/>
              <a:buChar char="•"/>
            </a:pPr>
            <a:r>
              <a:rPr lang="ru-RU" i="1" dirty="0" smtClean="0">
                <a:solidFill>
                  <a:srgbClr val="002060"/>
                </a:solidFill>
                <a:ea typeface="Calibri"/>
                <a:cs typeface="Times New Roman"/>
              </a:rPr>
              <a:t>дружбы</a:t>
            </a:r>
            <a:r>
              <a:rPr lang="ru-RU" i="1" dirty="0">
                <a:solidFill>
                  <a:srgbClr val="002060"/>
                </a:solidFill>
                <a:ea typeface="Calibri"/>
                <a:cs typeface="Times New Roman"/>
              </a:rPr>
              <a:t>;</a:t>
            </a:r>
          </a:p>
          <a:p>
            <a:pPr marL="285750" indent="-285750" algn="just">
              <a:lnSpc>
                <a:spcPct val="115000"/>
              </a:lnSpc>
              <a:spcAft>
                <a:spcPts val="1000"/>
              </a:spcAft>
              <a:buFont typeface="Arial" pitchFamily="34" charset="0"/>
              <a:buChar char="•"/>
            </a:pPr>
            <a:r>
              <a:rPr lang="ru-RU" i="1" dirty="0" smtClean="0">
                <a:solidFill>
                  <a:srgbClr val="002060"/>
                </a:solidFill>
                <a:ea typeface="Calibri"/>
                <a:cs typeface="Times New Roman"/>
              </a:rPr>
              <a:t>ответственности </a:t>
            </a:r>
            <a:r>
              <a:rPr lang="ru-RU" i="1" dirty="0">
                <a:solidFill>
                  <a:srgbClr val="002060"/>
                </a:solidFill>
                <a:ea typeface="Calibri"/>
                <a:cs typeface="Times New Roman"/>
              </a:rPr>
              <a:t>человека за свои поступки;</a:t>
            </a:r>
          </a:p>
          <a:p>
            <a:pPr marL="285750" indent="-285750" algn="just">
              <a:lnSpc>
                <a:spcPct val="115000"/>
              </a:lnSpc>
              <a:spcAft>
                <a:spcPts val="1000"/>
              </a:spcAft>
              <a:buFont typeface="Arial" pitchFamily="34" charset="0"/>
              <a:buChar char="•"/>
            </a:pPr>
            <a:endParaRPr lang="ru-RU" i="1" dirty="0" smtClean="0">
              <a:solidFill>
                <a:srgbClr val="002060"/>
              </a:solidFill>
              <a:ea typeface="Calibri"/>
              <a:cs typeface="Times New Roman"/>
            </a:endParaRPr>
          </a:p>
          <a:p>
            <a:pPr marL="285750" indent="-285750" algn="just">
              <a:lnSpc>
                <a:spcPct val="115000"/>
              </a:lnSpc>
              <a:spcAft>
                <a:spcPts val="1000"/>
              </a:spcAft>
              <a:buFont typeface="Arial" pitchFamily="34" charset="0"/>
              <a:buChar char="•"/>
            </a:pPr>
            <a:r>
              <a:rPr lang="ru-RU" i="1" dirty="0">
                <a:solidFill>
                  <a:srgbClr val="002060"/>
                </a:solidFill>
                <a:ea typeface="Calibri"/>
                <a:cs typeface="Times New Roman"/>
              </a:rPr>
              <a:t>и</a:t>
            </a:r>
            <a:r>
              <a:rPr lang="ru-RU" i="1" dirty="0" smtClean="0">
                <a:solidFill>
                  <a:srgbClr val="002060"/>
                </a:solidFill>
                <a:ea typeface="Calibri"/>
                <a:cs typeface="Times New Roman"/>
              </a:rPr>
              <a:t>стинной </a:t>
            </a:r>
            <a:r>
              <a:rPr lang="ru-RU" i="1" dirty="0">
                <a:solidFill>
                  <a:srgbClr val="002060"/>
                </a:solidFill>
                <a:ea typeface="Calibri"/>
                <a:cs typeface="Times New Roman"/>
              </a:rPr>
              <a:t>и ложной красоты </a:t>
            </a:r>
            <a:r>
              <a:rPr lang="ru-RU" i="1" dirty="0" smtClean="0">
                <a:solidFill>
                  <a:srgbClr val="002060"/>
                </a:solidFill>
                <a:ea typeface="Calibri"/>
                <a:cs typeface="Times New Roman"/>
              </a:rPr>
              <a:t>и др</a:t>
            </a:r>
            <a:r>
              <a:rPr lang="ru-RU" i="1" dirty="0">
                <a:solidFill>
                  <a:srgbClr val="002060"/>
                </a:solidFill>
                <a:ea typeface="Calibri"/>
                <a:cs typeface="Times New Roman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52580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297</TotalTime>
  <Words>1162</Words>
  <Application>Microsoft Office PowerPoint</Application>
  <PresentationFormat>Экран (4:3)</PresentationFormat>
  <Paragraphs>191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Трек</vt:lpstr>
      <vt:lpstr>Аргументация экзаменуемым собственного мнения по проблеме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Аргументация экзаменуемым собственного мнения по проблеме</dc:title>
  <dc:creator>Тамара</dc:creator>
  <cp:lastModifiedBy>Тамара</cp:lastModifiedBy>
  <cp:revision>22</cp:revision>
  <dcterms:created xsi:type="dcterms:W3CDTF">2015-02-25T13:55:17Z</dcterms:created>
  <dcterms:modified xsi:type="dcterms:W3CDTF">2015-02-25T18:53:17Z</dcterms:modified>
</cp:coreProperties>
</file>