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7" r:id="rId3"/>
    <p:sldId id="257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4" r:id="rId18"/>
    <p:sldId id="270" r:id="rId19"/>
    <p:sldId id="271" r:id="rId20"/>
    <p:sldId id="275" r:id="rId21"/>
    <p:sldId id="276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27BE80-06F7-49BF-A501-AD608D984DB4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9D2945-C6BF-456F-AD8F-3637DBFC457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67544" y="1556793"/>
            <a:ext cx="8371656" cy="45189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Аргументация экзаменуемым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собственного мнения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по проблеме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5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848872" cy="5772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                                 Б. Васильев «Летят мои кони…»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Calibri"/>
                <a:ea typeface="Calibri"/>
                <a:cs typeface="Times New Roman"/>
              </a:rPr>
              <a:t>                                                  Проблемы:</a:t>
            </a:r>
            <a:endParaRPr lang="ru-RU" sz="1400" b="1" dirty="0" smtClean="0"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Любови к родине;</a:t>
            </a:r>
            <a:endParaRPr lang="ru-RU" sz="1400" i="1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Интернационализма;</a:t>
            </a:r>
            <a:endParaRPr lang="ru-RU" sz="1400" i="1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Памяти о своих истоках, о своем детстве;</a:t>
            </a:r>
            <a:endParaRPr lang="ru-RU" sz="1400" i="1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 Роли детства в жизни человека;</a:t>
            </a:r>
            <a:endParaRPr lang="ru-RU" sz="1400" i="1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Исторической памяти;</a:t>
            </a:r>
            <a:endParaRPr lang="ru-RU" sz="1400" i="1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 Добра и сострадания;</a:t>
            </a:r>
            <a:endParaRPr lang="ru-RU" sz="1400" i="1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Дружбы, взаимопомощи;</a:t>
            </a:r>
            <a:endParaRPr lang="ru-RU" sz="1400" i="1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Роли родителей в формировании личности ребенка;</a:t>
            </a:r>
            <a:endParaRPr lang="ru-RU" sz="1400" i="1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Роли учителя в воспитании гражданственности;</a:t>
            </a:r>
            <a:endParaRPr lang="ru-RU" sz="1400" i="1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Экологии культуры;</a:t>
            </a:r>
            <a:endParaRPr lang="ru-RU" sz="1400" i="1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Гуманизма и др.</a:t>
            </a:r>
            <a:endParaRPr lang="ru-RU" sz="1400" i="1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955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24744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/>
                <a:latin typeface="Times New Roman"/>
              </a:rPr>
              <a:t>1.      Самопожертвование во имя любви к ближнему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</a:rPr>
              <a:t>.</a:t>
            </a:r>
            <a:endParaRPr lang="ru-RU" b="0" i="0" dirty="0" smtClean="0">
              <a:solidFill>
                <a:srgbClr val="000000"/>
              </a:solidFill>
              <a:effectLst/>
              <a:latin typeface="Times New Roman"/>
            </a:endParaRP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Писатель рассказывает о докторе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Янсене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, обладавшем редчайшим даром жить не для себя. Жители Смоленска считали его святым, потому что не было более бескорыстного и честного человека, отдающего себя людям, помогающего им во всем. Он и погиб, спасая детей.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 (Данная тема рассматривается и в романе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М.Булгакова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«Мастер и Маргарита», А.П. Чехов «Душечка»)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/>
                <a:latin typeface="Times New Roman"/>
              </a:rPr>
              <a:t>2.       Роль учителя в жизни человека</a:t>
            </a:r>
            <a:endParaRPr lang="ru-RU" b="0" i="0" dirty="0" smtClean="0">
              <a:solidFill>
                <a:srgbClr val="C00000"/>
              </a:solidFill>
              <a:effectLst/>
              <a:latin typeface="Times New Roman"/>
            </a:endParaRP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Рассказчик с благодарностью вспоминает о своей первой учительнице, которая воспитывала своих учеников настоящими гражданами Отечества.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(Данная тема рассматривается и в рассказе А. Алексина «Безумная Евдокия», В. Распутин «Уроки французского»)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/>
                <a:latin typeface="Times New Roman"/>
              </a:rPr>
              <a:t>3.      </a:t>
            </a:r>
            <a:r>
              <a:rPr lang="ru-RU" b="0" i="0" dirty="0" smtClean="0">
                <a:solidFill>
                  <a:srgbClr val="C00000"/>
                </a:solidFill>
                <a:effectLst/>
                <a:latin typeface="Times New Roman"/>
              </a:rPr>
              <a:t> </a:t>
            </a:r>
            <a:r>
              <a:rPr lang="ru-RU" b="1" i="1" dirty="0" smtClean="0">
                <a:solidFill>
                  <a:srgbClr val="C00000"/>
                </a:solidFill>
                <a:effectLst/>
                <a:latin typeface="Times New Roman"/>
              </a:rPr>
              <a:t>Любовь к «малой родине»</a:t>
            </a:r>
            <a:endParaRPr lang="ru-RU" b="0" i="0" dirty="0" smtClean="0">
              <a:solidFill>
                <a:srgbClr val="C00000"/>
              </a:solidFill>
              <a:effectLst/>
              <a:latin typeface="Times New Roman"/>
            </a:endParaRP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Автобиографическая повесть о Смоленске, где прошло детство писателя; символом родины для рассказчика был древний дуб, росший во дворе дома, затем дерево спилили фашисты; это для писателя знак надругательства над родной землей.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(Данная тема рассматривается и в рассказе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В.Распутина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«Прощание с Матерой»)</a:t>
            </a:r>
            <a:endParaRPr lang="ru-RU" b="0" i="0" dirty="0">
              <a:solidFill>
                <a:srgbClr val="000000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365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52736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/>
                <a:latin typeface="Times New Roman"/>
              </a:rPr>
              <a:t>4.      </a:t>
            </a:r>
            <a:r>
              <a:rPr lang="ru-RU" b="0" i="0" dirty="0" smtClean="0">
                <a:solidFill>
                  <a:srgbClr val="C00000"/>
                </a:solidFill>
                <a:effectLst/>
                <a:latin typeface="Times New Roman"/>
              </a:rPr>
              <a:t> </a:t>
            </a:r>
            <a:r>
              <a:rPr lang="ru-RU" b="1" i="1" dirty="0" smtClean="0">
                <a:solidFill>
                  <a:srgbClr val="C00000"/>
                </a:solidFill>
                <a:effectLst/>
                <a:latin typeface="Times New Roman"/>
              </a:rPr>
              <a:t> Формирование  духовно развитой личности  (Влияние детских впечатлений на дальнейшую жизнь ребенка)</a:t>
            </a:r>
            <a:endParaRPr lang="ru-RU" b="0" i="0" dirty="0" smtClean="0">
              <a:solidFill>
                <a:srgbClr val="C00000"/>
              </a:solidFill>
              <a:effectLst/>
              <a:latin typeface="Times New Roman"/>
            </a:endParaRP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Писатель вспоминает своих родных, учителей, друзей, говорит, чему они его научили.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(Данная тема рассматривается и в рассказе Гончаров «Обломов»)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/>
                <a:latin typeface="Times New Roman"/>
              </a:rPr>
              <a:t>5.      </a:t>
            </a:r>
            <a:r>
              <a:rPr lang="ru-RU" b="0" i="0" dirty="0" smtClean="0">
                <a:solidFill>
                  <a:srgbClr val="C00000"/>
                </a:solidFill>
                <a:effectLst/>
                <a:latin typeface="Times New Roman"/>
              </a:rPr>
              <a:t> </a:t>
            </a:r>
            <a:r>
              <a:rPr lang="ru-RU" b="1" i="1" dirty="0" smtClean="0">
                <a:solidFill>
                  <a:srgbClr val="C00000"/>
                </a:solidFill>
                <a:effectLst/>
                <a:latin typeface="Times New Roman"/>
              </a:rPr>
              <a:t>Концепция единого “автобиографического пространства”.</a:t>
            </a:r>
            <a:endParaRPr lang="ru-RU" b="0" i="0" dirty="0" smtClean="0">
              <a:solidFill>
                <a:srgbClr val="C00000"/>
              </a:solidFill>
              <a:effectLst/>
              <a:latin typeface="Times New Roman"/>
            </a:endParaRP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“Чем выше духовная структура человека, тем больше у него возможностей жить не только в абсолютном, но и в относительном времени, и для меня глобальной сверхзадачей искусства является его способность продлевать человеческую жизнь, насыщать её смыслом, учить людей активно существовать и во времени относительном, то есть сомневаться, чувствовать и страдать”.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 </a:t>
            </a:r>
            <a:endParaRPr lang="ru-RU" b="0" i="0" dirty="0">
              <a:solidFill>
                <a:srgbClr val="000000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019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8488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0" u="none" strike="noStrike" dirty="0" smtClean="0">
                <a:solidFill>
                  <a:srgbClr val="C00000"/>
                </a:solidFill>
                <a:effectLst/>
                <a:latin typeface="Times New Roman"/>
              </a:rPr>
              <a:t>                                 Типы аргументов:</a:t>
            </a:r>
          </a:p>
          <a:p>
            <a:endParaRPr lang="ru-RU" sz="2400" b="0" i="0" dirty="0" smtClean="0">
              <a:solidFill>
                <a:srgbClr val="C00000"/>
              </a:solidFill>
              <a:effectLst/>
              <a:latin typeface="Calibri"/>
            </a:endParaRPr>
          </a:p>
          <a:p>
            <a:pPr marL="342900" indent="-342900">
              <a:buAutoNum type="arabicPeriod"/>
            </a:pPr>
            <a:r>
              <a:rPr lang="ru-RU" b="1" i="0" dirty="0" smtClean="0">
                <a:solidFill>
                  <a:srgbClr val="000000"/>
                </a:solidFill>
                <a:effectLst/>
                <a:latin typeface="Times New Roman"/>
              </a:rPr>
              <a:t>Естественные доказательства</a:t>
            </a:r>
            <a:r>
              <a:rPr lang="ru-RU" b="0" i="0" u="none" strike="noStrike" dirty="0" smtClean="0">
                <a:solidFill>
                  <a:srgbClr val="000000"/>
                </a:solidFill>
                <a:effectLst/>
                <a:latin typeface="Times New Roman"/>
              </a:rPr>
              <a:t> (ссылка на общезначимый опыт, который имеет или мог бы иметь каждый человек; свидетельства самого автора сочинения; ссылка на авторитет- мнение ученого, философа, историка, литератора, общественного или политического деятеля; пословицы, поговорки; примеры из художественной литературы).</a:t>
            </a:r>
          </a:p>
          <a:p>
            <a:pPr marL="457200" indent="-457200">
              <a:buAutoNum type="arabicPeriod"/>
            </a:pPr>
            <a:endParaRPr lang="ru-RU" sz="2400" b="0" i="0" dirty="0" smtClean="0">
              <a:solidFill>
                <a:srgbClr val="000000"/>
              </a:solidFill>
              <a:effectLst/>
              <a:latin typeface="Calibri"/>
            </a:endParaRP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Times New Roman"/>
              </a:rPr>
              <a:t>2. Логические доказательства</a:t>
            </a:r>
            <a:r>
              <a:rPr lang="ru-RU" b="0" i="0" u="none" strike="noStrike" dirty="0" smtClean="0">
                <a:solidFill>
                  <a:srgbClr val="000000"/>
                </a:solidFill>
                <a:effectLst/>
                <a:latin typeface="Times New Roman"/>
              </a:rPr>
              <a:t> ( рассуждение с дефиницией- толкование, определение, уточнение какого-либо понятия, когда необходимо установить существенные признаки какого-либо явления или предмета; силлогизм- дедуктивное умозаключение, в котором из двух суждений следует третье –умозаключение; аналогия-умозаключение, при котором свойства, присущие одному объекту, переносятся на другой объект того же класса.</a:t>
            </a:r>
          </a:p>
          <a:p>
            <a:endParaRPr lang="ru-RU" sz="2400" b="0" i="0" dirty="0" smtClean="0">
              <a:solidFill>
                <a:srgbClr val="000000"/>
              </a:solidFill>
              <a:effectLst/>
              <a:latin typeface="Calibri"/>
            </a:endParaRP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Times New Roman"/>
              </a:rPr>
              <a:t>3. Чувственные аргументы</a:t>
            </a:r>
            <a:r>
              <a:rPr lang="ru-RU" b="0" i="0" u="none" strike="noStrike" dirty="0" smtClean="0">
                <a:solidFill>
                  <a:srgbClr val="000000"/>
                </a:solidFill>
                <a:effectLst/>
                <a:latin typeface="Times New Roman"/>
              </a:rPr>
              <a:t>- аргументы к пафосу (строим свою речь так, чтобы вызвать у адресата определенные чувства, эмоции, сформулировать определенное отношение к описываемому человеку, предмету или явлению).</a:t>
            </a:r>
            <a:endParaRPr lang="ru-RU" sz="2400" b="0" i="0" dirty="0">
              <a:solidFill>
                <a:srgbClr val="000000"/>
              </a:solidFill>
              <a:effectLst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817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Схема 2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19" r="-5353"/>
          <a:stretch>
            <a:fillRect/>
          </a:stretch>
        </p:blipFill>
        <p:spPr bwMode="auto">
          <a:xfrm>
            <a:off x="395536" y="260648"/>
            <a:ext cx="8208912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2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хема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822960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79712" y="548680"/>
            <a:ext cx="3426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Схема аргументации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76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24744"/>
            <a:ext cx="7632848" cy="4131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2969895" algn="ctr"/>
              </a:tabLst>
            </a:pPr>
            <a:r>
              <a:rPr lang="ru-RU" sz="40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                      Тезис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969895" algn="ctr"/>
              </a:tabLst>
            </a:pPr>
            <a:r>
              <a:rPr lang="ru-RU" sz="24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                     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Почему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    это   так?</a:t>
            </a:r>
            <a:endParaRPr lang="ru-RU" sz="24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effectLst/>
                <a:latin typeface="Calibri"/>
                <a:ea typeface="Calibri"/>
                <a:cs typeface="Times New Roman"/>
              </a:rPr>
              <a:t>                   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Потому   что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  (так  как)…</a:t>
            </a:r>
            <a:r>
              <a:rPr lang="ru-RU" sz="2400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      Аргумент1            Аргумент 2</a:t>
            </a:r>
            <a:r>
              <a:rPr lang="ru-RU" sz="4000" b="1" i="1" dirty="0" smtClean="0">
                <a:effectLst/>
                <a:latin typeface="Calibri"/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                </a:t>
            </a:r>
            <a:r>
              <a:rPr lang="ru-RU" sz="2400" b="1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Что следует из вышесказанного?</a:t>
            </a:r>
            <a:endParaRPr lang="ru-RU" sz="2400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                                     </a:t>
            </a:r>
            <a:r>
              <a:rPr lang="ru-RU" sz="40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Вывод 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96065" y="559482"/>
            <a:ext cx="7305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При аргументации используются причинно-следственные связи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45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994284"/>
              </p:ext>
            </p:extLst>
          </p:nvPr>
        </p:nvGraphicFramePr>
        <p:xfrm>
          <a:off x="971600" y="764704"/>
          <a:ext cx="7589753" cy="5129852"/>
        </p:xfrm>
        <a:graphic>
          <a:graphicData uri="http://schemas.openxmlformats.org/drawingml/2006/table">
            <a:tbl>
              <a:tblPr firstRow="1" firstCol="1" bandRow="1"/>
              <a:tblGrid>
                <a:gridCol w="1772343"/>
                <a:gridCol w="581741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Тезис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Серьезная музыка подобна лекарству.  (</a:t>
                      </a:r>
                      <a:r>
                        <a:rPr lang="ru-RU" sz="1600" i="1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Почему?</a:t>
                      </a: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Аргумент 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600" i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Так как…)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Положительные эмоции, вызываемые ею, буквально спасают людей в труднейших жизненных ситуациях.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Иллюстрация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Например, 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Петрусь, герой повести В.. Короленко «Слепой музыкант2», родился слепым. Он мог всю жизнь чувствовать себя неполноценным, однако музыка помогла ему выжить и стать по-настоящему талантливым пианистом.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Аргумент 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(Так как…)</a:t>
                      </a: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Кроме того, иногда любую душевную травму способна исцелить прекрасная мелодия.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Иллюстрация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Так, духовную музыку, благодаря ее способности облегчить боль, ученые называют анальгетиком в мире звуков.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Вывод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(Что следует из вышесказанного?)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Таким образом, музыка, проникая в сердце человека, оживляет его, дает исцеляющую силу.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07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Как написать сочинение в задании С1? Часть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25" y="1723667"/>
            <a:ext cx="8640960" cy="449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260649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0" i="0" dirty="0" smtClean="0">
                <a:effectLst/>
                <a:latin typeface="Arial"/>
              </a:rPr>
              <a:t>При написании сочинения следует помнить, что между тезисом и двумя аргументами, подтверждающими  позицию, должна просматриваться чёткая связь, которая обычно выражена так называемыми «логическими переходами» — высказываниями, связывающими известную информацию текста с новой., </a:t>
            </a:r>
            <a:endParaRPr lang="ru-RU" b="0" i="0" dirty="0"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74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Как написать сочинение в задании С1? Часть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50" y="526040"/>
            <a:ext cx="8136904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65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4249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</a:rPr>
              <a:t>     Аргументы</a:t>
            </a:r>
            <a:r>
              <a:rPr lang="ru-RU" sz="5400" i="1" dirty="0" smtClean="0">
                <a:solidFill>
                  <a:srgbClr val="C00000"/>
                </a:solidFill>
              </a:rPr>
              <a:t> </a:t>
            </a:r>
            <a:r>
              <a:rPr lang="ru-RU" sz="4800" dirty="0" smtClean="0">
                <a:solidFill>
                  <a:srgbClr val="000000"/>
                </a:solidFill>
              </a:rPr>
              <a:t>– это доказательства, приводимые в поддержку тезиса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360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457200" y="2020888"/>
            <a:ext cx="8229600" cy="445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Найдите абзац сочинения, в котором вы аргументируете свою точку зрения.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Проверьте, доказывают ли аргументы то, что вы утверждаете.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Убедитесь в том, что не нарушена логика их изложения, нет противоречий в приведенных примерах, доказывающих ваше утверждение.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Уберите лишние, малоубедительные аргументы, заменив их двумя бесспорными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Убедитесь в том, что у вас нет ошибок в фоновом материале.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980728"/>
            <a:ext cx="6354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Памятка  для  ученика: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313663"/>
              </p:ext>
            </p:extLst>
          </p:nvPr>
        </p:nvGraphicFramePr>
        <p:xfrm>
          <a:off x="395537" y="836712"/>
          <a:ext cx="8424935" cy="5830374"/>
        </p:xfrm>
        <a:graphic>
          <a:graphicData uri="http://schemas.openxmlformats.org/drawingml/2006/table">
            <a:tbl>
              <a:tblPr firstRow="1" firstCol="1" bandRow="1"/>
              <a:tblGrid>
                <a:gridCol w="2965585"/>
                <a:gridCol w="2650452"/>
                <a:gridCol w="2808898"/>
              </a:tblGrid>
              <a:tr h="514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Примеры ошибок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Причины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Возможности пути их устранения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Искажаются фамилия автора текста, имена действующих лиц, факты, содержащиеся в тексте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невнимательность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Внимательное чтение текста, подчеркивание фамилий, имен и т. д.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Неверное изложение фактов фонового характера, не упоминающихся в исходном тексте (даты, факты биографии…)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Узость кругозора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Создание «банка» аргументов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7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Неверная формулировка основной проблемы исходного текста;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Неверная характеристика проблемы;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Неверная характеристика авторской позиции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Отсутствие навыков анализа текста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Систематическая работа на уроках русского языка по данным критериям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4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Неумение определить жанр исходного текста;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Неумение определить жанр произведения, который учащиеся пытаются использовать в аргументации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Отсутствие знаний по теории литературы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Вместо понятий «</a:t>
                      </a:r>
                      <a:r>
                        <a:rPr lang="ru-RU" sz="14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рассказ»,</a:t>
                      </a: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«эссе», «статья</a:t>
                      </a: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» желательно использовать </a:t>
                      </a:r>
                      <a:r>
                        <a:rPr lang="ru-RU" sz="14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текст, фрагмент, отрывок, произведение.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31640" y="26064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Ошибки в фоновом материале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9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40032"/>
            <a:ext cx="7848872" cy="4870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 smtClean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Требования к тезису:</a:t>
            </a:r>
            <a:endParaRPr lang="ru-RU" sz="2800" i="1" dirty="0" smtClean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т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езис должен нуждаться в доказательстве;</a:t>
            </a:r>
            <a:endParaRPr lang="ru-RU" sz="2000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т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езис должен быть ясным и точным;</a:t>
            </a:r>
            <a:endParaRPr lang="ru-RU" sz="2000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т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езис должен оставаться неизменным на протяжении всего доказательства</a:t>
            </a:r>
            <a:r>
              <a:rPr lang="ru-RU" b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;</a:t>
            </a:r>
            <a:endParaRPr lang="ru-RU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 smtClean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Требования к аргументации: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а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ргументы должны доказывать заявленную точку зрения;</a:t>
            </a:r>
            <a:endParaRPr lang="ru-RU" sz="2000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а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ргументы должны быть развернутыми и убедительными;</a:t>
            </a:r>
            <a:endParaRPr lang="ru-RU" sz="2000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а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ргументы не должны быть противоречивыми;</a:t>
            </a:r>
            <a:endParaRPr lang="ru-RU" sz="2000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а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ргументов должно быть два в сочинении на ЕГЭ </a:t>
            </a:r>
            <a:endParaRPr lang="ru-RU" sz="20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069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836712"/>
            <a:ext cx="8280920" cy="536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Типичные ошибки аргументации: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Нечетко формулируют собственную позицию;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Не соотносят ее с проблематикой исходного текста;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Пересказывают авторские аргументы;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Приводят доказательства, пустые в содержательном плане;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Аргументы не согласуют с заявленной позицией;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Пересказывают фрагменты текста;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Пытаются развить авторскую мысль;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Не аргументируют свою точку зрения, а передают восприятие текста;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Используют в качестве аргументов суждения, нуждающиеся в доказательствах;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Ссылаются на авторов, но данные ссылки не являются аргументами к высказанной точке зрения;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Вместо аргументации излагают свое отношение к автору;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ru-RU" i="1" dirty="0" smtClean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Не аргументируют, а иллюстрируют высказанную точку зрения, не поясняя, что именно доказывается данным примером.</a:t>
            </a:r>
            <a:endParaRPr lang="ru-RU" i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97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848872" cy="535531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0" u="none" strike="noStrike" baseline="0" dirty="0" smtClean="0">
                <a:solidFill>
                  <a:srgbClr val="C00000"/>
                </a:solidFill>
                <a:latin typeface="TimesNewRomanPS-BoldMT"/>
              </a:rPr>
              <a:t>К4 Аргументация экзаменуемым собственного мнения по</a:t>
            </a:r>
          </a:p>
          <a:p>
            <a:r>
              <a:rPr lang="ru-RU" b="1" i="0" u="none" strike="noStrike" baseline="0" dirty="0" smtClean="0">
                <a:solidFill>
                  <a:srgbClr val="C00000"/>
                </a:solidFill>
                <a:latin typeface="TimesNewRomanPS-BoldMT"/>
              </a:rPr>
              <a:t>Проблеме</a:t>
            </a:r>
          </a:p>
          <a:p>
            <a:endParaRPr lang="ru-RU" b="1" i="0" u="none" strike="noStrike" baseline="0" dirty="0" smtClean="0">
              <a:solidFill>
                <a:srgbClr val="C00000"/>
              </a:solidFill>
              <a:latin typeface="TimesNewRomanPS-BoldMT"/>
            </a:endParaRPr>
          </a:p>
          <a:p>
            <a:r>
              <a:rPr lang="ru-RU" b="0" i="0" u="none" strike="noStrike" baseline="0" dirty="0" smtClean="0">
                <a:latin typeface="TimesNewRomanPSMT"/>
              </a:rPr>
              <a:t>Экзаменуемый выразил своё мнение по сформулированной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им проблеме, поставленной автором текста (согласившись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или не согласившись с позицией автора), аргументировал его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(</a:t>
            </a:r>
            <a:r>
              <a:rPr lang="ru-RU" b="1" i="0" u="none" strike="noStrike" baseline="0" dirty="0" smtClean="0">
                <a:latin typeface="TimesNewRomanPS-BoldMT"/>
              </a:rPr>
              <a:t>привёл не менее 2 аргументов, один из которых взят</a:t>
            </a:r>
          </a:p>
          <a:p>
            <a:r>
              <a:rPr lang="ru-RU" b="1" i="0" u="none" strike="noStrike" baseline="0" dirty="0" smtClean="0">
                <a:latin typeface="TimesNewRomanPS-BoldMT"/>
              </a:rPr>
              <a:t>из художественной, публицистической или научной</a:t>
            </a:r>
          </a:p>
          <a:p>
            <a:r>
              <a:rPr lang="ru-RU" b="1" i="0" u="none" strike="noStrike" baseline="0" dirty="0" smtClean="0">
                <a:latin typeface="TimesNewRomanPS-BoldMT"/>
              </a:rPr>
              <a:t>литературы</a:t>
            </a:r>
            <a:r>
              <a:rPr lang="ru-RU" b="0" i="0" u="none" strike="noStrike" baseline="0" dirty="0" smtClean="0">
                <a:latin typeface="TimesNewRomanPSMT"/>
              </a:rPr>
              <a:t>)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                                                                                                                   </a:t>
            </a:r>
            <a:r>
              <a:rPr lang="ru-RU" b="1" i="0" u="none" strike="noStrike" baseline="0" dirty="0" smtClean="0">
                <a:latin typeface="TimesNewRomanPSMT"/>
              </a:rPr>
              <a:t>3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Экзаменуемый выразил своё мнение по сформулированной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им проблеме, поставленной автором текста (согласившись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или не согласившись с позицией автора), аргументировал его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(привёл </a:t>
            </a:r>
            <a:r>
              <a:rPr lang="ru-RU" b="1" i="0" u="none" strike="noStrike" baseline="0" dirty="0" smtClean="0">
                <a:latin typeface="TimesNewRomanPS-BoldMT"/>
              </a:rPr>
              <a:t>не менее 2 </a:t>
            </a:r>
            <a:r>
              <a:rPr lang="ru-RU" b="0" i="0" u="none" strike="noStrike" baseline="0" dirty="0" smtClean="0">
                <a:latin typeface="TimesNewRomanPSMT"/>
              </a:rPr>
              <a:t>аргументов, опираясь на знания,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жизненный опыт),</a:t>
            </a:r>
          </a:p>
          <a:p>
            <a:r>
              <a:rPr lang="ru-RU" b="1" i="0" u="none" strike="noStrike" baseline="0" dirty="0" smtClean="0">
                <a:latin typeface="TimesNewRomanPS-BoldMT"/>
              </a:rPr>
              <a:t>или</a:t>
            </a:r>
          </a:p>
          <a:p>
            <a:r>
              <a:rPr lang="ru-RU" b="1" i="0" u="none" strike="noStrike" baseline="0" dirty="0" smtClean="0">
                <a:latin typeface="TimesNewRomanPS-BoldMT"/>
              </a:rPr>
              <a:t>привёл только один аргумент из художественной,</a:t>
            </a:r>
          </a:p>
          <a:p>
            <a:r>
              <a:rPr lang="ru-RU" b="1" i="0" u="none" strike="noStrike" baseline="0" dirty="0" smtClean="0">
                <a:latin typeface="TimesNewRomanPS-BoldMT"/>
              </a:rPr>
              <a:t>публицистической или научной литературы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                                                                                                                    </a:t>
            </a:r>
            <a:r>
              <a:rPr lang="ru-RU" b="1" i="0" u="none" strike="noStrike" baseline="0" dirty="0" smtClean="0">
                <a:latin typeface="TimesNewRomanPSMT"/>
              </a:rPr>
              <a:t>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22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632848" cy="424731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0" i="0" u="none" strike="noStrike" baseline="0" dirty="0" smtClean="0">
                <a:latin typeface="TimesNewRomanPSMT"/>
              </a:rPr>
              <a:t>Экзаменуемый выразил своё мнение по сформулированной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им проблеме, поставленной автором текста (согласившись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или не согласившись с позицией автора), аргументировал его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(привёл один аргумент), опираясь на знания, жизненный опыт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                                                                                                                </a:t>
            </a:r>
            <a:r>
              <a:rPr lang="ru-RU" b="1" i="0" u="none" strike="noStrike" baseline="0" dirty="0" smtClean="0">
                <a:latin typeface="TimesNewRomanPSMT"/>
              </a:rPr>
              <a:t>1</a:t>
            </a:r>
          </a:p>
          <a:p>
            <a:endParaRPr lang="ru-RU" b="1" i="0" u="none" strike="noStrike" baseline="0" dirty="0" smtClean="0">
              <a:latin typeface="TimesNewRomanPSMT"/>
            </a:endParaRPr>
          </a:p>
          <a:p>
            <a:r>
              <a:rPr lang="ru-RU" b="0" i="0" u="none" strike="noStrike" baseline="0" dirty="0" smtClean="0">
                <a:latin typeface="TimesNewRomanPSMT"/>
              </a:rPr>
              <a:t>Экзаменуемый сформулировал своё мнение по проблеме,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поставленной автором текста (согласившись или не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согласившись с позицией автора), </a:t>
            </a:r>
            <a:r>
              <a:rPr lang="ru-RU" b="1" i="0" u="none" strike="noStrike" baseline="0" dirty="0" smtClean="0">
                <a:latin typeface="TimesNewRomanPS-BoldMT"/>
              </a:rPr>
              <a:t>но не привёл аргументов</a:t>
            </a:r>
            <a:r>
              <a:rPr lang="ru-RU" b="0" i="0" u="none" strike="noStrike" baseline="0" dirty="0" smtClean="0">
                <a:latin typeface="TimesNewRomanPSMT"/>
              </a:rPr>
              <a:t>,</a:t>
            </a:r>
          </a:p>
          <a:p>
            <a:r>
              <a:rPr lang="ru-RU" b="1" i="0" u="none" strike="noStrike" baseline="0" dirty="0" smtClean="0">
                <a:latin typeface="TimesNewRomanPS-BoldMT"/>
              </a:rPr>
              <a:t>или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мнение экзаменуемого заявлено лишь формально (например: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«Я согласен / не согласен с автором»),</a:t>
            </a:r>
          </a:p>
          <a:p>
            <a:r>
              <a:rPr lang="ru-RU" b="1" i="0" u="none" strike="noStrike" baseline="0" dirty="0" smtClean="0">
                <a:latin typeface="TimesNewRomanPS-BoldMT"/>
              </a:rPr>
              <a:t>или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мнение экзаменуемого вообще не отражено в работе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                                                                                                                 </a:t>
            </a:r>
            <a:r>
              <a:rPr lang="ru-RU" b="1" i="0" u="none" strike="noStrike" baseline="0" dirty="0" smtClean="0">
                <a:latin typeface="TimesNewRomanPSMT"/>
              </a:rPr>
              <a:t>0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882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102832"/>
              </p:ext>
            </p:extLst>
          </p:nvPr>
        </p:nvGraphicFramePr>
        <p:xfrm>
          <a:off x="683569" y="1052736"/>
          <a:ext cx="7920878" cy="5014468"/>
        </p:xfrm>
        <a:graphic>
          <a:graphicData uri="http://schemas.openxmlformats.org/drawingml/2006/table">
            <a:tbl>
              <a:tblPr firstRow="1" firstCol="1" bandRow="1"/>
              <a:tblGrid>
                <a:gridCol w="1979600"/>
                <a:gridCol w="1980426"/>
                <a:gridCol w="1980426"/>
                <a:gridCol w="1980426"/>
              </a:tblGrid>
              <a:tr h="536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Проблемы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Утверждающие тезисы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Автор и произведение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Аргументы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Утрата нравственных ценностей в современном мире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Безнравственность- это причина многих бед и трагедий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В. Астафьев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Людочка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Выросшая в деревне среди нищеты и пьянства, жестокости и безнравственности, героиня рассказа ищет спасения в городе. Став жертвой грубого насилия, в обстановке всеобщего безразличия, </a:t>
                      </a:r>
                      <a:r>
                        <a:rPr lang="ru-RU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Людочка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кончает жизнь самоубийством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620688"/>
            <a:ext cx="164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Вариант 1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75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48348"/>
              </p:ext>
            </p:extLst>
          </p:nvPr>
        </p:nvGraphicFramePr>
        <p:xfrm>
          <a:off x="611560" y="1412776"/>
          <a:ext cx="8166168" cy="4887622"/>
        </p:xfrm>
        <a:graphic>
          <a:graphicData uri="http://schemas.openxmlformats.org/drawingml/2006/table">
            <a:tbl>
              <a:tblPr firstRow="1" firstCol="1" bandRow="1"/>
              <a:tblGrid>
                <a:gridCol w="818237"/>
                <a:gridCol w="1572485"/>
                <a:gridCol w="5775446"/>
              </a:tblGrid>
              <a:tr h="2147686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Блоки проблем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Проблемы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Аргументы из художественной, публицистической, научно-популярной литературы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936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Человек и искусство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а) Роль музыки в жизни человека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Якова Матвеевича , героя рассказа А.П. Чехова   «Скрипка Ротшильда», найденная им мелодия, изумительная по красоте, трогательная и печальная, заставляет сделать философские обобщения гуманного характера: если бы не было ненависти и злобы между людьми, мир стал бы прекрасен, никто бы не стал друг другу мешать. Он впервые испытал стыд от того, что обижал окружающих.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31640" y="620688"/>
            <a:ext cx="1616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rgbClr val="C00000"/>
                </a:solidFill>
              </a:rPr>
              <a:t>Вариант 2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7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198031"/>
              </p:ext>
            </p:extLst>
          </p:nvPr>
        </p:nvGraphicFramePr>
        <p:xfrm>
          <a:off x="467543" y="1215916"/>
          <a:ext cx="8424936" cy="4716456"/>
        </p:xfrm>
        <a:graphic>
          <a:graphicData uri="http://schemas.openxmlformats.org/drawingml/2006/table">
            <a:tbl>
              <a:tblPr firstRow="1" firstCol="1" bandRow="1"/>
              <a:tblGrid>
                <a:gridCol w="1496692"/>
                <a:gridCol w="1264583"/>
                <a:gridCol w="1264583"/>
                <a:gridCol w="4399078"/>
              </a:tblGrid>
              <a:tr h="1264850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Блоки проблем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Проблемы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Утверждающие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тезисы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А) Аргументы из читательского опыта;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Б) Аргументы из жизненного опыта;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0482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Человек и природа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А) Варварское отношение к природе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Потребительское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Отношение к природе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А) Судьба Гоши </a:t>
                      </a:r>
                      <a:r>
                        <a:rPr lang="ru-RU" sz="1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Герцева</a:t>
                      </a: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из повести В. Астафьева «Царь-рыба» служит иллюстрацией карающей силы природы. Этот герой несет наказание за высокомерный цинизм по отношению к ней.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Б) в средней полосе России бесконтрольная вырубка лесов в погоне за легкими деньгами привела к тому, что обмелели реки, исчезли ручьи, земля перестала давать урожай.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99592" y="692696"/>
            <a:ext cx="1890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Вариант 3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3"/>
            <a:ext cx="8496944" cy="61804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numCol="2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C00000"/>
                </a:solidFill>
                <a:ea typeface="Calibri"/>
                <a:cs typeface="Times New Roman"/>
              </a:rPr>
              <a:t>    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ea typeface="Calibri"/>
                <a:cs typeface="Times New Roman"/>
              </a:rPr>
              <a:t>Лев </a:t>
            </a:r>
            <a:r>
              <a:rPr lang="ru-RU" b="1" dirty="0">
                <a:solidFill>
                  <a:srgbClr val="C00000"/>
                </a:solidFill>
                <a:latin typeface="Arial Black" pitchFamily="34" charset="0"/>
                <a:ea typeface="Calibri"/>
                <a:cs typeface="Times New Roman"/>
              </a:rPr>
              <a:t>Николаевич Толстой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  <a:ea typeface="Calibri"/>
                <a:cs typeface="Times New Roman"/>
              </a:rPr>
              <a:t> роман–эпопея «Война </a:t>
            </a:r>
            <a:r>
              <a:rPr lang="ru-RU" b="1" dirty="0">
                <a:solidFill>
                  <a:srgbClr val="C00000"/>
                </a:solidFill>
                <a:latin typeface="Arial Black" pitchFamily="34" charset="0"/>
                <a:ea typeface="Calibri"/>
                <a:cs typeface="Times New Roman"/>
              </a:rPr>
              <a:t>и мир</a:t>
            </a:r>
            <a:r>
              <a:rPr lang="ru-RU" sz="2000" b="1" dirty="0">
                <a:solidFill>
                  <a:srgbClr val="C00000"/>
                </a:solidFill>
                <a:latin typeface="Arial Black" pitchFamily="34" charset="0"/>
                <a:ea typeface="Calibri"/>
                <a:cs typeface="Times New Roman"/>
              </a:rPr>
              <a:t>»  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ea typeface="Calibri"/>
                <a:cs typeface="Times New Roman"/>
              </a:rPr>
              <a:t>                                     Проблемы</a:t>
            </a:r>
            <a:r>
              <a:rPr lang="ru-RU" sz="2000" b="1" i="1" dirty="0">
                <a:ea typeface="Calibri"/>
                <a:cs typeface="Times New Roman"/>
              </a:rPr>
              <a:t>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в</a:t>
            </a: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ойны 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и мира;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семейных 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отношений;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исторической 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памяти;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истинного 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и ложного гуманизма;   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роли 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личности в истории;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поиска 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смысла жизни;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истинного 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и ложного патриотизма;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милосердия 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и сострадания;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влияния 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красоты природы на человека</a:t>
            </a: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;</a:t>
            </a:r>
            <a:endParaRPr lang="ru-RU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i="1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i="1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л</a:t>
            </a: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юбви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;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дружбы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;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ответственности 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человека за свои поступки;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i="1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и</a:t>
            </a: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стинной 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и ложной красоты </a:t>
            </a:r>
            <a:r>
              <a:rPr lang="ru-RU" i="1" dirty="0" smtClean="0">
                <a:solidFill>
                  <a:srgbClr val="002060"/>
                </a:solidFill>
                <a:ea typeface="Calibri"/>
                <a:cs typeface="Times New Roman"/>
              </a:rPr>
              <a:t>и др</a:t>
            </a:r>
            <a:r>
              <a:rPr lang="ru-RU" i="1" dirty="0">
                <a:solidFill>
                  <a:srgbClr val="002060"/>
                </a:solidFill>
                <a:ea typeface="Calibri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258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297</TotalTime>
  <Words>1162</Words>
  <Application>Microsoft Office PowerPoint</Application>
  <PresentationFormat>Экран (4:3)</PresentationFormat>
  <Paragraphs>191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Аргументация экзаменуемым собственного мнения по проблеме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Аргументация экзаменуемым собственного мнения по проблеме</dc:title>
  <dc:creator>Тамара</dc:creator>
  <cp:lastModifiedBy>Тамара</cp:lastModifiedBy>
  <cp:revision>22</cp:revision>
  <dcterms:created xsi:type="dcterms:W3CDTF">2015-02-25T13:55:17Z</dcterms:created>
  <dcterms:modified xsi:type="dcterms:W3CDTF">2015-02-25T18:53:17Z</dcterms:modified>
</cp:coreProperties>
</file>